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sldSz cx="9144000" cy="5143500" type="screen16x9"/>
  <p:notesSz cx="6858000" cy="9144000"/>
  <p:embeddedFontLst>
    <p:embeddedFont>
      <p:font typeface="Average" pitchFamily="2" charset="77"/>
      <p:regular r:id="rId45"/>
    </p:embeddedFont>
    <p:embeddedFont>
      <p:font typeface="Oswald" pitchFamily="2" charset="77"/>
      <p:regular r:id="rId46"/>
      <p:bold r:id="rId47"/>
    </p:embeddedFont>
    <p:embeddedFont>
      <p:font typeface="Roboto" panose="02000000000000000000"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6"/>
  </p:normalViewPr>
  <p:slideViewPr>
    <p:cSldViewPr snapToGrid="0">
      <p:cViewPr varScale="1">
        <p:scale>
          <a:sx n="136" d="100"/>
          <a:sy n="136" d="100"/>
        </p:scale>
        <p:origin x="960"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3f2207029b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3f2207029b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32e94fdc30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32e94fdc3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32e94fdc30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32e94fdc30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3f2207029b_1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3f2207029b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32e94fdc30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32e94fdc30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32e94fdc30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32e94fdc3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32e94fdc30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32e94fdc3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32e94fdc30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32e94fdc30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32e94fdc30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32e94fdc30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32e94fdc30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32e94fdc30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a7ad74839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a7ad74839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32e94fdc30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32e94fdc30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32e94fdc30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32e94fdc30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32e94fdc30_0_2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32e94fdc30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32e94fdc30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32e94fdc3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32e94fdc30_0_2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32e94fdc30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e1ad1bea0b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e1ad1bea0b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e1ad1bea0b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e1ad1bea0b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e1ad1bea0b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e1ad1bea0b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32e94fdc30_0_2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32e94fdc30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32e94fdc30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32e94fdc30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2f6fe2a77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2f6fe2a7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32e94fdc30_0_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232e94fdc30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3f2207029b_1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3f2207029b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32e94fdc30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32e94fdc3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e1ad1bea0b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e1ad1bea0b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3f2207029b_3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3f2207029b_3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32e94fdc30_0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232e94fdc30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e1ad1bea0b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e1ad1bea0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394e3128db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2394e3128d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23cc11d775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23cc11d77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3f2207029b_1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23f2207029b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2f6fe2a775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2f6fe2a77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32e94fdc30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232e94fdc30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232e94fdc30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232e94fdc30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32e94fdc30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232e94fdc3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2f6fe2a775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2f6fe2a775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3f2207029b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23f2207029b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3f2207029b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3f2207029b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3f2207029b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3f2207029b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32e94fdc30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32e94fdc30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dk1"/>
              </a:buClr>
              <a:buSzPts val="2100"/>
              <a:buNone/>
              <a:defRPr sz="21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0"/>
              </a:spcBef>
              <a:spcAft>
                <a:spcPts val="0"/>
              </a:spcAft>
              <a:buClr>
                <a:schemeClr val="lt1"/>
              </a:buClr>
              <a:buSzPts val="1400"/>
              <a:buChar char="○"/>
              <a:defRPr>
                <a:solidFill>
                  <a:schemeClr val="lt1"/>
                </a:solidFill>
              </a:defRPr>
            </a:lvl2pPr>
            <a:lvl3pPr marL="1371600" lvl="2" indent="-317500" rtl="0">
              <a:spcBef>
                <a:spcPts val="0"/>
              </a:spcBef>
              <a:spcAft>
                <a:spcPts val="0"/>
              </a:spcAft>
              <a:buClr>
                <a:schemeClr val="lt1"/>
              </a:buClr>
              <a:buSzPts val="1400"/>
              <a:buChar char="■"/>
              <a:defRPr>
                <a:solidFill>
                  <a:schemeClr val="lt1"/>
                </a:solidFill>
              </a:defRPr>
            </a:lvl3pPr>
            <a:lvl4pPr marL="1828800" lvl="3" indent="-317500" rtl="0">
              <a:spcBef>
                <a:spcPts val="0"/>
              </a:spcBef>
              <a:spcAft>
                <a:spcPts val="0"/>
              </a:spcAft>
              <a:buClr>
                <a:schemeClr val="lt1"/>
              </a:buClr>
              <a:buSzPts val="1400"/>
              <a:buChar char="●"/>
              <a:defRPr>
                <a:solidFill>
                  <a:schemeClr val="lt1"/>
                </a:solidFill>
              </a:defRPr>
            </a:lvl4pPr>
            <a:lvl5pPr marL="2286000" lvl="4" indent="-317500" rtl="0">
              <a:spcBef>
                <a:spcPts val="0"/>
              </a:spcBef>
              <a:spcAft>
                <a:spcPts val="0"/>
              </a:spcAft>
              <a:buClr>
                <a:schemeClr val="lt1"/>
              </a:buClr>
              <a:buSzPts val="1400"/>
              <a:buChar char="○"/>
              <a:defRPr>
                <a:solidFill>
                  <a:schemeClr val="lt1"/>
                </a:solidFill>
              </a:defRPr>
            </a:lvl5pPr>
            <a:lvl6pPr marL="2743200" lvl="5" indent="-317500" rtl="0">
              <a:spcBef>
                <a:spcPts val="0"/>
              </a:spcBef>
              <a:spcAft>
                <a:spcPts val="0"/>
              </a:spcAft>
              <a:buClr>
                <a:schemeClr val="lt1"/>
              </a:buClr>
              <a:buSzPts val="1400"/>
              <a:buChar char="■"/>
              <a:defRPr>
                <a:solidFill>
                  <a:schemeClr val="lt1"/>
                </a:solidFill>
              </a:defRPr>
            </a:lvl6pPr>
            <a:lvl7pPr marL="3200400" lvl="6" indent="-317500" rtl="0">
              <a:spcBef>
                <a:spcPts val="0"/>
              </a:spcBef>
              <a:spcAft>
                <a:spcPts val="0"/>
              </a:spcAft>
              <a:buClr>
                <a:schemeClr val="lt1"/>
              </a:buClr>
              <a:buSzPts val="1400"/>
              <a:buChar char="●"/>
              <a:defRPr>
                <a:solidFill>
                  <a:schemeClr val="lt1"/>
                </a:solidFill>
              </a:defRPr>
            </a:lvl7pPr>
            <a:lvl8pPr marL="3657600" lvl="7" indent="-317500" rtl="0">
              <a:spcBef>
                <a:spcPts val="0"/>
              </a:spcBef>
              <a:spcAft>
                <a:spcPts val="0"/>
              </a:spcAft>
              <a:buClr>
                <a:schemeClr val="lt1"/>
              </a:buClr>
              <a:buSzPts val="1400"/>
              <a:buChar char="○"/>
              <a:defRPr>
                <a:solidFill>
                  <a:schemeClr val="lt1"/>
                </a:solidFill>
              </a:defRPr>
            </a:lvl8pPr>
            <a:lvl9pPr marL="4114800" lvl="8" indent="-317500" rtl="0">
              <a:spcBef>
                <a:spcPts val="0"/>
              </a:spcBef>
              <a:spcAft>
                <a:spcPts val="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accent3"/>
                </a:solidFill>
                <a:latin typeface="Average"/>
                <a:ea typeface="Average"/>
                <a:cs typeface="Average"/>
                <a:sym typeface="Average"/>
              </a:defRPr>
            </a:lvl1pPr>
            <a:lvl2pPr lvl="1" algn="r" rtl="0">
              <a:buNone/>
              <a:defRPr sz="1000">
                <a:solidFill>
                  <a:schemeClr val="accent3"/>
                </a:solidFill>
                <a:latin typeface="Average"/>
                <a:ea typeface="Average"/>
                <a:cs typeface="Average"/>
                <a:sym typeface="Average"/>
              </a:defRPr>
            </a:lvl2pPr>
            <a:lvl3pPr lvl="2" algn="r" rtl="0">
              <a:buNone/>
              <a:defRPr sz="1000">
                <a:solidFill>
                  <a:schemeClr val="accent3"/>
                </a:solidFill>
                <a:latin typeface="Average"/>
                <a:ea typeface="Average"/>
                <a:cs typeface="Average"/>
                <a:sym typeface="Average"/>
              </a:defRPr>
            </a:lvl3pPr>
            <a:lvl4pPr lvl="3" algn="r" rtl="0">
              <a:buNone/>
              <a:defRPr sz="1000">
                <a:solidFill>
                  <a:schemeClr val="accent3"/>
                </a:solidFill>
                <a:latin typeface="Average"/>
                <a:ea typeface="Average"/>
                <a:cs typeface="Average"/>
                <a:sym typeface="Average"/>
              </a:defRPr>
            </a:lvl4pPr>
            <a:lvl5pPr lvl="4" algn="r" rtl="0">
              <a:buNone/>
              <a:defRPr sz="1000">
                <a:solidFill>
                  <a:schemeClr val="accent3"/>
                </a:solidFill>
                <a:latin typeface="Average"/>
                <a:ea typeface="Average"/>
                <a:cs typeface="Average"/>
                <a:sym typeface="Average"/>
              </a:defRPr>
            </a:lvl5pPr>
            <a:lvl6pPr lvl="5" algn="r" rtl="0">
              <a:buNone/>
              <a:defRPr sz="1000">
                <a:solidFill>
                  <a:schemeClr val="accent3"/>
                </a:solidFill>
                <a:latin typeface="Average"/>
                <a:ea typeface="Average"/>
                <a:cs typeface="Average"/>
                <a:sym typeface="Average"/>
              </a:defRPr>
            </a:lvl6pPr>
            <a:lvl7pPr lvl="6" algn="r" rtl="0">
              <a:buNone/>
              <a:defRPr sz="1000">
                <a:solidFill>
                  <a:schemeClr val="accent3"/>
                </a:solidFill>
                <a:latin typeface="Average"/>
                <a:ea typeface="Average"/>
                <a:cs typeface="Average"/>
                <a:sym typeface="Average"/>
              </a:defRPr>
            </a:lvl7pPr>
            <a:lvl8pPr lvl="7" algn="r" rtl="0">
              <a:buNone/>
              <a:defRPr sz="1000">
                <a:solidFill>
                  <a:schemeClr val="accent3"/>
                </a:solidFill>
                <a:latin typeface="Average"/>
                <a:ea typeface="Average"/>
                <a:cs typeface="Average"/>
                <a:sym typeface="Average"/>
              </a:defRPr>
            </a:lvl8pPr>
            <a:lvl9pPr lvl="8" algn="r" rtl="0">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push/>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ourworldindata.org/marriages-and-divorces"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hyperlink" Target="https://archive.ics.uci.edu/ml/datasets/Divorce+Predictors+data+set" TargetMode="External"/><Relationship Id="rId7" Type="http://schemas.openxmlformats.org/officeDocument/2006/relationships/hyperlink" Target="https://ourworldindata.org/marriages-and-divorces"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hyperlink" Target="https://en.wikipedia.org/wiki/Logistic_regression" TargetMode="External"/><Relationship Id="rId5" Type="http://schemas.openxmlformats.org/officeDocument/2006/relationships/hyperlink" Target="https://www.kaggle.com/datasets/andrewmvd/divorce-prediction" TargetMode="External"/><Relationship Id="rId4" Type="http://schemas.openxmlformats.org/officeDocument/2006/relationships/hyperlink" Target="https://www.analyticsvidhya.com/blog/2015/11/beginners-guide-on-logistic-regression-in-r/#:~:text=log"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archive.ics.uci.edu/ml/datasets/Divorce+Predictors+data+set"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1577202" y="415375"/>
            <a:ext cx="5783400" cy="1457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3655" b="1">
                <a:solidFill>
                  <a:srgbClr val="000000"/>
                </a:solidFill>
              </a:rPr>
              <a:t>Divorce Analysis &amp; Prediction</a:t>
            </a:r>
            <a:r>
              <a:rPr lang="en" sz="2055" b="1">
                <a:solidFill>
                  <a:srgbClr val="000000"/>
                </a:solidFill>
              </a:rPr>
              <a:t> </a:t>
            </a:r>
            <a:r>
              <a:rPr lang="en" sz="4400" b="1">
                <a:solidFill>
                  <a:srgbClr val="000000"/>
                </a:solidFill>
              </a:rPr>
              <a:t> </a:t>
            </a:r>
            <a:endParaRPr sz="4400" b="1">
              <a:solidFill>
                <a:srgbClr val="000000"/>
              </a:solidFill>
            </a:endParaRPr>
          </a:p>
        </p:txBody>
      </p:sp>
      <p:sp>
        <p:nvSpPr>
          <p:cNvPr id="60" name="Google Shape;60;p13"/>
          <p:cNvSpPr txBox="1">
            <a:spLocks noGrp="1"/>
          </p:cNvSpPr>
          <p:nvPr>
            <p:ph type="subTitle" idx="1"/>
          </p:nvPr>
        </p:nvSpPr>
        <p:spPr>
          <a:xfrm>
            <a:off x="1680300" y="3049450"/>
            <a:ext cx="5939700" cy="114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852"/>
              <a:buNone/>
            </a:pPr>
            <a:r>
              <a:rPr lang="en" sz="2060" b="1">
                <a:solidFill>
                  <a:schemeClr val="dk1"/>
                </a:solidFill>
              </a:rPr>
              <a:t>AIT 664-DL1</a:t>
            </a:r>
            <a:endParaRPr sz="2060" b="1">
              <a:solidFill>
                <a:schemeClr val="dk1"/>
              </a:solidFill>
            </a:endParaRPr>
          </a:p>
          <a:p>
            <a:pPr marL="0" lvl="0" indent="0" algn="ctr" rtl="0">
              <a:spcBef>
                <a:spcPts val="0"/>
              </a:spcBef>
              <a:spcAft>
                <a:spcPts val="0"/>
              </a:spcAft>
              <a:buSzPts val="852"/>
              <a:buNone/>
            </a:pPr>
            <a:r>
              <a:rPr lang="en" sz="2060" b="1">
                <a:solidFill>
                  <a:schemeClr val="dk1"/>
                </a:solidFill>
              </a:rPr>
              <a:t>By: Sneha Kumaran, Xiaoqing Liu, and Shrijana Oli</a:t>
            </a:r>
            <a:endParaRPr sz="2060" b="1">
              <a:solidFill>
                <a:schemeClr val="dk1"/>
              </a:solidFill>
            </a:endParaRPr>
          </a:p>
          <a:p>
            <a:pPr marL="0" lvl="0" indent="0" algn="ctr" rtl="0">
              <a:spcBef>
                <a:spcPts val="0"/>
              </a:spcBef>
              <a:spcAft>
                <a:spcPts val="0"/>
              </a:spcAft>
              <a:buSzPts val="852"/>
              <a:buNone/>
            </a:pPr>
            <a:endParaRPr sz="2060" b="1">
              <a:solidFill>
                <a:schemeClr val="dk1"/>
              </a:solidFill>
            </a:endParaRPr>
          </a:p>
        </p:txBody>
      </p:sp>
      <p:pic>
        <p:nvPicPr>
          <p:cNvPr id="61" name="Google Shape;61;p13"/>
          <p:cNvPicPr preferRelativeResize="0"/>
          <p:nvPr/>
        </p:nvPicPr>
        <p:blipFill>
          <a:blip r:embed="rId4">
            <a:alphaModFix/>
          </a:blip>
          <a:stretch>
            <a:fillRect/>
          </a:stretch>
        </p:blipFill>
        <p:spPr>
          <a:xfrm>
            <a:off x="3691488" y="3853525"/>
            <a:ext cx="1761029" cy="1144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117"/>
        <p:cNvGrpSpPr/>
        <p:nvPr/>
      </p:nvGrpSpPr>
      <p:grpSpPr>
        <a:xfrm>
          <a:off x="0" y="0"/>
          <a:ext cx="0" cy="0"/>
          <a:chOff x="0" y="0"/>
          <a:chExt cx="0" cy="0"/>
        </a:xfrm>
      </p:grpSpPr>
      <p:sp>
        <p:nvSpPr>
          <p:cNvPr id="118" name="Google Shape;118;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Dataset</a:t>
            </a:r>
            <a:endParaRPr/>
          </a:p>
        </p:txBody>
      </p:sp>
      <p:sp>
        <p:nvSpPr>
          <p:cNvPr id="119" name="Google Shape;119;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rgbClr val="000000"/>
                </a:solidFill>
              </a:rPr>
              <a:t>Questions/Statements:</a:t>
            </a:r>
            <a:endParaRPr>
              <a:solidFill>
                <a:srgbClr val="000000"/>
              </a:solidFill>
            </a:endParaRPr>
          </a:p>
          <a:p>
            <a:pPr marL="0" lvl="0" indent="0" algn="l" rtl="0">
              <a:spcBef>
                <a:spcPts val="1200"/>
              </a:spcBef>
              <a:spcAft>
                <a:spcPts val="1200"/>
              </a:spcAft>
              <a:buNone/>
            </a:pPr>
            <a:endParaRPr>
              <a:solidFill>
                <a:srgbClr val="000000"/>
              </a:solidFill>
            </a:endParaRPr>
          </a:p>
        </p:txBody>
      </p:sp>
      <p:pic>
        <p:nvPicPr>
          <p:cNvPr id="120" name="Google Shape;120;p22"/>
          <p:cNvPicPr preferRelativeResize="0"/>
          <p:nvPr/>
        </p:nvPicPr>
        <p:blipFill rotWithShape="1">
          <a:blip r:embed="rId3">
            <a:alphaModFix/>
          </a:blip>
          <a:srcRect t="5553"/>
          <a:stretch/>
        </p:blipFill>
        <p:spPr>
          <a:xfrm>
            <a:off x="2752350" y="1271787"/>
            <a:ext cx="6172200" cy="2599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124"/>
        <p:cNvGrpSpPr/>
        <p:nvPr/>
      </p:nvGrpSpPr>
      <p:grpSpPr>
        <a:xfrm>
          <a:off x="0" y="0"/>
          <a:ext cx="0" cy="0"/>
          <a:chOff x="0" y="0"/>
          <a:chExt cx="0" cy="0"/>
        </a:xfrm>
      </p:grpSpPr>
      <p:sp>
        <p:nvSpPr>
          <p:cNvPr id="125" name="Google Shape;125;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Dataset</a:t>
            </a:r>
            <a:endParaRPr/>
          </a:p>
        </p:txBody>
      </p:sp>
      <p:sp>
        <p:nvSpPr>
          <p:cNvPr id="126" name="Google Shape;126;p23"/>
          <p:cNvSpPr txBox="1">
            <a:spLocks noGrp="1"/>
          </p:cNvSpPr>
          <p:nvPr>
            <p:ph type="body" idx="1"/>
          </p:nvPr>
        </p:nvSpPr>
        <p:spPr>
          <a:xfrm>
            <a:off x="311700" y="1152475"/>
            <a:ext cx="6001800" cy="3569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rgbClr val="000000"/>
                </a:solidFill>
              </a:rPr>
              <a:t>Second Dataset: World Divorce Rate Dataset </a:t>
            </a:r>
            <a:r>
              <a:rPr lang="en">
                <a:solidFill>
                  <a:srgbClr val="FF9900"/>
                </a:solidFill>
              </a:rPr>
              <a:t>[2]</a:t>
            </a:r>
            <a:endParaRPr>
              <a:solidFill>
                <a:srgbClr val="FF9900"/>
              </a:solidFill>
            </a:endParaRPr>
          </a:p>
          <a:p>
            <a:pPr marL="457200" lvl="0" indent="-342900" algn="l" rtl="0">
              <a:spcBef>
                <a:spcPts val="1200"/>
              </a:spcBef>
              <a:spcAft>
                <a:spcPts val="0"/>
              </a:spcAft>
              <a:buClr>
                <a:srgbClr val="000000"/>
              </a:buClr>
              <a:buSzPts val="1800"/>
              <a:buChar char="➔"/>
            </a:pPr>
            <a:r>
              <a:rPr lang="en">
                <a:solidFill>
                  <a:srgbClr val="000000"/>
                </a:solidFill>
              </a:rPr>
              <a:t>Our World in Data: </a:t>
            </a:r>
            <a:r>
              <a:rPr lang="en" sz="1700" u="sng">
                <a:solidFill>
                  <a:srgbClr val="3C78D8"/>
                </a:solidFill>
                <a:hlinkClick r:id="rId3">
                  <a:extLst>
                    <a:ext uri="{A12FA001-AC4F-418D-AE19-62706E023703}">
                      <ahyp:hlinkClr xmlns:ahyp="http://schemas.microsoft.com/office/drawing/2018/hyperlinkcolor" val="tx"/>
                    </a:ext>
                  </a:extLst>
                </a:hlinkClick>
              </a:rPr>
              <a:t>Marriages and Divorces - Our World in Data</a:t>
            </a:r>
            <a:r>
              <a:rPr lang="en" sz="1900">
                <a:solidFill>
                  <a:srgbClr val="3C78D8"/>
                </a:solidFill>
              </a:rPr>
              <a:t> </a:t>
            </a:r>
            <a:endParaRPr sz="1900">
              <a:solidFill>
                <a:srgbClr val="3C78D8"/>
              </a:solidFill>
            </a:endParaRPr>
          </a:p>
          <a:p>
            <a:pPr marL="457200" lvl="0" indent="-349250" algn="l" rtl="0">
              <a:spcBef>
                <a:spcPts val="0"/>
              </a:spcBef>
              <a:spcAft>
                <a:spcPts val="0"/>
              </a:spcAft>
              <a:buClr>
                <a:srgbClr val="000000"/>
              </a:buClr>
              <a:buSzPts val="1900"/>
              <a:buChar char="➔"/>
            </a:pPr>
            <a:r>
              <a:rPr lang="en" sz="1900">
                <a:solidFill>
                  <a:srgbClr val="000000"/>
                </a:solidFill>
              </a:rPr>
              <a:t>Four features: Entity, Codes, Year, rate</a:t>
            </a:r>
            <a:endParaRPr sz="1900">
              <a:solidFill>
                <a:srgbClr val="3C78D8"/>
              </a:solidFill>
            </a:endParaRPr>
          </a:p>
          <a:p>
            <a:pPr marL="457200" lvl="0" indent="-349250" algn="l" rtl="0">
              <a:spcBef>
                <a:spcPts val="0"/>
              </a:spcBef>
              <a:spcAft>
                <a:spcPts val="0"/>
              </a:spcAft>
              <a:buClr>
                <a:srgbClr val="000000"/>
              </a:buClr>
              <a:buSzPts val="1900"/>
              <a:buChar char="➔"/>
            </a:pPr>
            <a:r>
              <a:rPr lang="en" sz="1900">
                <a:solidFill>
                  <a:srgbClr val="000000"/>
                </a:solidFill>
              </a:rPr>
              <a:t>Divorce rate: The number of divorces per 1,000 people</a:t>
            </a:r>
            <a:endParaRPr sz="1900">
              <a:solidFill>
                <a:srgbClr val="000000"/>
              </a:solidFill>
            </a:endParaRPr>
          </a:p>
          <a:p>
            <a:pPr marL="457200" lvl="0" indent="-349250" algn="l" rtl="0">
              <a:spcBef>
                <a:spcPts val="0"/>
              </a:spcBef>
              <a:spcAft>
                <a:spcPts val="0"/>
              </a:spcAft>
              <a:buClr>
                <a:srgbClr val="000000"/>
              </a:buClr>
              <a:buSzPts val="1900"/>
              <a:buChar char="➔"/>
            </a:pPr>
            <a:r>
              <a:rPr lang="en" sz="1900">
                <a:solidFill>
                  <a:srgbClr val="000000"/>
                </a:solidFill>
              </a:rPr>
              <a:t>The dataset includes divorce rates in 167 countries </a:t>
            </a:r>
            <a:endParaRPr sz="1900">
              <a:solidFill>
                <a:srgbClr val="000000"/>
              </a:solidFill>
            </a:endParaRPr>
          </a:p>
          <a:p>
            <a:pPr marL="457200" lvl="0" indent="-349250" algn="l" rtl="0">
              <a:spcBef>
                <a:spcPts val="0"/>
              </a:spcBef>
              <a:spcAft>
                <a:spcPts val="0"/>
              </a:spcAft>
              <a:buClr>
                <a:srgbClr val="000000"/>
              </a:buClr>
              <a:buSzPts val="1900"/>
              <a:buChar char="➔"/>
            </a:pPr>
            <a:r>
              <a:rPr lang="en" sz="1900">
                <a:solidFill>
                  <a:srgbClr val="000000"/>
                </a:solidFill>
              </a:rPr>
              <a:t>Time for data recording of countries are different. (for U.S., from 1920 to 2018)</a:t>
            </a:r>
            <a:endParaRPr sz="1900">
              <a:solidFill>
                <a:srgbClr val="000000"/>
              </a:solidFill>
            </a:endParaRPr>
          </a:p>
        </p:txBody>
      </p:sp>
      <p:pic>
        <p:nvPicPr>
          <p:cNvPr id="127" name="Google Shape;127;p23"/>
          <p:cNvPicPr preferRelativeResize="0"/>
          <p:nvPr/>
        </p:nvPicPr>
        <p:blipFill>
          <a:blip r:embed="rId4">
            <a:alphaModFix/>
          </a:blip>
          <a:stretch>
            <a:fillRect/>
          </a:stretch>
        </p:blipFill>
        <p:spPr>
          <a:xfrm>
            <a:off x="6455275" y="79138"/>
            <a:ext cx="2586046" cy="4985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131"/>
        <p:cNvGrpSpPr/>
        <p:nvPr/>
      </p:nvGrpSpPr>
      <p:grpSpPr>
        <a:xfrm>
          <a:off x="0" y="0"/>
          <a:ext cx="0" cy="0"/>
          <a:chOff x="0" y="0"/>
          <a:chExt cx="0" cy="0"/>
        </a:xfrm>
      </p:grpSpPr>
      <p:sp>
        <p:nvSpPr>
          <p:cNvPr id="132" name="Google Shape;132;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Loading &amp; Preprocessing</a:t>
            </a:r>
            <a:endParaRPr/>
          </a:p>
        </p:txBody>
      </p:sp>
      <p:sp>
        <p:nvSpPr>
          <p:cNvPr id="133" name="Google Shape;133;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rgbClr val="000000"/>
              </a:buClr>
              <a:buSzPts val="1800"/>
              <a:buChar char="●"/>
            </a:pPr>
            <a:r>
              <a:rPr lang="en">
                <a:solidFill>
                  <a:srgbClr val="000000"/>
                </a:solidFill>
              </a:rPr>
              <a:t>Python:</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Imported necessary modules and libraries like </a:t>
            </a:r>
            <a:r>
              <a:rPr lang="en" b="1">
                <a:solidFill>
                  <a:srgbClr val="000000"/>
                </a:solidFill>
              </a:rPr>
              <a:t>numpy, matplotlib, seaborn, pandas, plotly, from sklearn (imported preprocessing), and scipy.io</a:t>
            </a:r>
            <a:endParaRPr b="1">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Loaded/Imported Main Dataset - Divorce Prediction</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CSV file and loaded using </a:t>
            </a:r>
            <a:r>
              <a:rPr lang="en" b="1">
                <a:solidFill>
                  <a:srgbClr val="000000"/>
                </a:solidFill>
              </a:rPr>
              <a:t>Pandas</a:t>
            </a:r>
            <a:r>
              <a:rPr lang="en">
                <a:solidFill>
                  <a:srgbClr val="000000"/>
                </a:solidFill>
              </a:rPr>
              <a:t> library -&gt; data = pd.</a:t>
            </a:r>
            <a:r>
              <a:rPr lang="en">
                <a:solidFill>
                  <a:srgbClr val="3C78D8"/>
                </a:solidFill>
              </a:rPr>
              <a:t>read_csv(</a:t>
            </a:r>
            <a:r>
              <a:rPr lang="en">
                <a:solidFill>
                  <a:srgbClr val="000000"/>
                </a:solidFill>
              </a:rPr>
              <a:t>'</a:t>
            </a:r>
            <a:r>
              <a:rPr lang="en">
                <a:solidFill>
                  <a:srgbClr val="FF0000"/>
                </a:solidFill>
              </a:rPr>
              <a:t>divorce_data.csv</a:t>
            </a:r>
            <a:r>
              <a:rPr lang="en">
                <a:solidFill>
                  <a:srgbClr val="000000"/>
                </a:solidFill>
              </a:rPr>
              <a:t>', sep="</a:t>
            </a:r>
            <a:r>
              <a:rPr lang="en">
                <a:solidFill>
                  <a:srgbClr val="FF0000"/>
                </a:solidFill>
              </a:rPr>
              <a:t>;</a:t>
            </a:r>
            <a:r>
              <a:rPr lang="en">
                <a:solidFill>
                  <a:srgbClr val="000000"/>
                </a:solidFill>
              </a:rPr>
              <a:t>")</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Split the X and y values </a:t>
            </a:r>
            <a:endParaRPr>
              <a:solidFill>
                <a:srgbClr val="000000"/>
              </a:solidFill>
            </a:endParaRPr>
          </a:p>
          <a:p>
            <a:pPr marL="1371600" lvl="2" indent="-317500" algn="l" rtl="0">
              <a:spcBef>
                <a:spcPts val="0"/>
              </a:spcBef>
              <a:spcAft>
                <a:spcPts val="0"/>
              </a:spcAft>
              <a:buClr>
                <a:srgbClr val="000000"/>
              </a:buClr>
              <a:buSzPts val="1400"/>
              <a:buChar char="■"/>
            </a:pPr>
            <a:r>
              <a:rPr lang="en">
                <a:solidFill>
                  <a:srgbClr val="000000"/>
                </a:solidFill>
              </a:rPr>
              <a:t>X = Q1-Q54 columns</a:t>
            </a:r>
            <a:endParaRPr>
              <a:solidFill>
                <a:srgbClr val="000000"/>
              </a:solidFill>
            </a:endParaRPr>
          </a:p>
          <a:p>
            <a:pPr marL="1371600" lvl="2" indent="-317500" algn="l" rtl="0">
              <a:spcBef>
                <a:spcPts val="0"/>
              </a:spcBef>
              <a:spcAft>
                <a:spcPts val="0"/>
              </a:spcAft>
              <a:buClr>
                <a:srgbClr val="000000"/>
              </a:buClr>
              <a:buSzPts val="1400"/>
              <a:buChar char="■"/>
            </a:pPr>
            <a:r>
              <a:rPr lang="en">
                <a:solidFill>
                  <a:srgbClr val="000000"/>
                </a:solidFill>
              </a:rPr>
              <a:t>y = Divorce column</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Checked if there are null values  -&gt;  (no null values)</a:t>
            </a:r>
            <a:endParaRPr>
              <a:solidFill>
                <a:srgbClr val="000000"/>
              </a:solidFill>
            </a:endParaRPr>
          </a:p>
          <a:p>
            <a:pPr marL="1371600" lvl="2" indent="-317500" algn="l" rtl="0">
              <a:spcBef>
                <a:spcPts val="0"/>
              </a:spcBef>
              <a:spcAft>
                <a:spcPts val="0"/>
              </a:spcAft>
              <a:buClr>
                <a:srgbClr val="000000"/>
              </a:buClr>
              <a:buSzPts val="1400"/>
              <a:buChar char="■"/>
            </a:pPr>
            <a:r>
              <a:rPr lang="en">
                <a:solidFill>
                  <a:srgbClr val="000000"/>
                </a:solidFill>
              </a:rPr>
              <a:t>Method: null = data.</a:t>
            </a:r>
            <a:r>
              <a:rPr lang="en">
                <a:solidFill>
                  <a:srgbClr val="3C78D8"/>
                </a:solidFill>
              </a:rPr>
              <a:t>isnull</a:t>
            </a:r>
            <a:r>
              <a:rPr lang="en">
                <a:solidFill>
                  <a:srgbClr val="000000"/>
                </a:solidFill>
              </a:rPr>
              <a:t>().</a:t>
            </a:r>
            <a:r>
              <a:rPr lang="en">
                <a:solidFill>
                  <a:srgbClr val="3C78D8"/>
                </a:solidFill>
              </a:rPr>
              <a:t>sum</a:t>
            </a:r>
            <a:r>
              <a:rPr lang="en">
                <a:solidFill>
                  <a:srgbClr val="000000"/>
                </a:solidFill>
              </a:rPr>
              <a:t>().</a:t>
            </a:r>
            <a:r>
              <a:rPr lang="en">
                <a:solidFill>
                  <a:srgbClr val="3C78D8"/>
                </a:solidFill>
              </a:rPr>
              <a:t>sort_values</a:t>
            </a:r>
            <a:r>
              <a:rPr lang="en">
                <a:solidFill>
                  <a:srgbClr val="000000"/>
                </a:solidFill>
              </a:rPr>
              <a:t>(ascending=</a:t>
            </a:r>
            <a:r>
              <a:rPr lang="en" b="1">
                <a:solidFill>
                  <a:srgbClr val="38761D"/>
                </a:solidFill>
              </a:rPr>
              <a:t>False</a:t>
            </a:r>
            <a:r>
              <a:rPr lang="en">
                <a:solidFill>
                  <a:srgbClr val="000000"/>
                </a:solidFill>
              </a:rPr>
              <a:t>)</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Checked if there are any missing values -&gt; (no missing values)</a:t>
            </a:r>
            <a:endParaRPr>
              <a:solidFill>
                <a:srgbClr val="000000"/>
              </a:solidFill>
            </a:endParaRPr>
          </a:p>
          <a:p>
            <a:pPr marL="1371600" lvl="2" indent="-317500" algn="l" rtl="0">
              <a:spcBef>
                <a:spcPts val="0"/>
              </a:spcBef>
              <a:spcAft>
                <a:spcPts val="0"/>
              </a:spcAft>
              <a:buClr>
                <a:srgbClr val="000000"/>
              </a:buClr>
              <a:buSzPts val="1400"/>
              <a:buChar char="■"/>
            </a:pPr>
            <a:r>
              <a:rPr lang="en">
                <a:solidFill>
                  <a:srgbClr val="000000"/>
                </a:solidFill>
              </a:rPr>
              <a:t>Method: Used SimpleImputer Package from sklearn.impute module to fill the missing values with the mean of the column</a:t>
            </a:r>
            <a:endParaRPr>
              <a:solidFill>
                <a:srgbClr val="000000"/>
              </a:solidFill>
            </a:endParaRPr>
          </a:p>
        </p:txBody>
      </p:sp>
      <p:pic>
        <p:nvPicPr>
          <p:cNvPr id="134" name="Google Shape;134;p24"/>
          <p:cNvPicPr preferRelativeResize="0"/>
          <p:nvPr/>
        </p:nvPicPr>
        <p:blipFill>
          <a:blip r:embed="rId3">
            <a:alphaModFix/>
          </a:blip>
          <a:stretch>
            <a:fillRect/>
          </a:stretch>
        </p:blipFill>
        <p:spPr>
          <a:xfrm>
            <a:off x="4500575" y="191251"/>
            <a:ext cx="4508623" cy="12881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138"/>
        <p:cNvGrpSpPr/>
        <p:nvPr/>
      </p:nvGrpSpPr>
      <p:grpSpPr>
        <a:xfrm>
          <a:off x="0" y="0"/>
          <a:ext cx="0" cy="0"/>
          <a:chOff x="0" y="0"/>
          <a:chExt cx="0" cy="0"/>
        </a:xfrm>
      </p:grpSpPr>
      <p:sp>
        <p:nvSpPr>
          <p:cNvPr id="139" name="Google Shape;139;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Loading &amp; Preprocessing</a:t>
            </a:r>
            <a:endParaRPr/>
          </a:p>
        </p:txBody>
      </p:sp>
      <p:pic>
        <p:nvPicPr>
          <p:cNvPr id="140" name="Google Shape;140;p25"/>
          <p:cNvPicPr preferRelativeResize="0"/>
          <p:nvPr/>
        </p:nvPicPr>
        <p:blipFill>
          <a:blip r:embed="rId3">
            <a:alphaModFix/>
          </a:blip>
          <a:stretch>
            <a:fillRect/>
          </a:stretch>
        </p:blipFill>
        <p:spPr>
          <a:xfrm>
            <a:off x="374725" y="1084650"/>
            <a:ext cx="8534400" cy="3752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144"/>
        <p:cNvGrpSpPr/>
        <p:nvPr/>
      </p:nvGrpSpPr>
      <p:grpSpPr>
        <a:xfrm>
          <a:off x="0" y="0"/>
          <a:ext cx="0" cy="0"/>
          <a:chOff x="0" y="0"/>
          <a:chExt cx="0" cy="0"/>
        </a:xfrm>
      </p:grpSpPr>
      <p:pic>
        <p:nvPicPr>
          <p:cNvPr id="145" name="Google Shape;145;p26"/>
          <p:cNvPicPr preferRelativeResize="0"/>
          <p:nvPr/>
        </p:nvPicPr>
        <p:blipFill>
          <a:blip r:embed="rId3">
            <a:alphaModFix/>
          </a:blip>
          <a:stretch>
            <a:fillRect/>
          </a:stretch>
        </p:blipFill>
        <p:spPr>
          <a:xfrm>
            <a:off x="5245336" y="1101425"/>
            <a:ext cx="3882315" cy="832675"/>
          </a:xfrm>
          <a:prstGeom prst="rect">
            <a:avLst/>
          </a:prstGeom>
          <a:noFill/>
          <a:ln>
            <a:noFill/>
          </a:ln>
        </p:spPr>
      </p:pic>
      <p:sp>
        <p:nvSpPr>
          <p:cNvPr id="146" name="Google Shape;146;p26"/>
          <p:cNvSpPr txBox="1">
            <a:spLocks noGrp="1"/>
          </p:cNvSpPr>
          <p:nvPr>
            <p:ph type="title"/>
          </p:nvPr>
        </p:nvSpPr>
        <p:spPr>
          <a:xfrm>
            <a:off x="311700" y="3337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Loading &amp; Preprocessing</a:t>
            </a:r>
            <a:endParaRPr/>
          </a:p>
          <a:p>
            <a:pPr marL="0" lvl="0" indent="0" algn="l" rtl="0">
              <a:spcBef>
                <a:spcPts val="0"/>
              </a:spcBef>
              <a:spcAft>
                <a:spcPts val="0"/>
              </a:spcAft>
              <a:buNone/>
            </a:pPr>
            <a:endParaRPr/>
          </a:p>
        </p:txBody>
      </p:sp>
      <p:sp>
        <p:nvSpPr>
          <p:cNvPr id="147" name="Google Shape;147;p26"/>
          <p:cNvSpPr txBox="1">
            <a:spLocks noGrp="1"/>
          </p:cNvSpPr>
          <p:nvPr>
            <p:ph type="body" idx="1"/>
          </p:nvPr>
        </p:nvSpPr>
        <p:spPr>
          <a:xfrm>
            <a:off x="163800" y="906450"/>
            <a:ext cx="5576100" cy="396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900" b="1">
                <a:solidFill>
                  <a:srgbClr val="000000"/>
                </a:solidFill>
              </a:rPr>
              <a:t>R:</a:t>
            </a:r>
            <a:r>
              <a:rPr lang="en">
                <a:solidFill>
                  <a:srgbClr val="000000"/>
                </a:solidFill>
              </a:rPr>
              <a:t>	</a:t>
            </a:r>
            <a:endParaRPr>
              <a:solidFill>
                <a:srgbClr val="000000"/>
              </a:solidFill>
            </a:endParaRPr>
          </a:p>
          <a:p>
            <a:pPr marL="914400" lvl="1" indent="-317500" algn="l" rtl="0">
              <a:spcBef>
                <a:spcPts val="1200"/>
              </a:spcBef>
              <a:spcAft>
                <a:spcPts val="0"/>
              </a:spcAft>
              <a:buClr>
                <a:srgbClr val="000000"/>
              </a:buClr>
              <a:buSzPts val="1400"/>
              <a:buChar char="○"/>
            </a:pPr>
            <a:r>
              <a:rPr lang="en">
                <a:solidFill>
                  <a:srgbClr val="000000"/>
                </a:solidFill>
              </a:rPr>
              <a:t>Import libraries: </a:t>
            </a:r>
            <a:r>
              <a:rPr lang="en" b="1">
                <a:solidFill>
                  <a:srgbClr val="000000"/>
                </a:solidFill>
              </a:rPr>
              <a:t>tidyverse, GGally, bestglm, </a:t>
            </a:r>
            <a:endParaRPr b="1">
              <a:solidFill>
                <a:srgbClr val="000000"/>
              </a:solidFill>
            </a:endParaRPr>
          </a:p>
          <a:p>
            <a:pPr marL="914400" lvl="1" indent="-317500" algn="l" rtl="0">
              <a:spcBef>
                <a:spcPts val="0"/>
              </a:spcBef>
              <a:spcAft>
                <a:spcPts val="0"/>
              </a:spcAft>
              <a:buClr>
                <a:srgbClr val="000000"/>
              </a:buClr>
              <a:buSzPts val="1400"/>
              <a:buChar char="○"/>
            </a:pPr>
            <a:r>
              <a:rPr lang="en" sz="1400" b="1">
                <a:solidFill>
                  <a:srgbClr val="000000"/>
                </a:solidFill>
              </a:rPr>
              <a:t>randomForest, corrplot, caret, naivebayes.</a:t>
            </a:r>
            <a:endParaRPr sz="1400" b="1">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Main dataset</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Load the cleaned dataset - Divorce Prediction</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Convert the target “divorce” from integer to factor</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Second dataset</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Transfer the original xlsx file to csv file</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Checked if there are na values -&gt;  (no na values)</a:t>
            </a:r>
            <a:endParaRPr>
              <a:solidFill>
                <a:srgbClr val="000000"/>
              </a:solidFill>
            </a:endParaRPr>
          </a:p>
          <a:p>
            <a:pPr marL="1371600" lvl="2" indent="-317500" algn="l" rtl="0">
              <a:spcBef>
                <a:spcPts val="0"/>
              </a:spcBef>
              <a:spcAft>
                <a:spcPts val="0"/>
              </a:spcAft>
              <a:buClr>
                <a:srgbClr val="000000"/>
              </a:buClr>
              <a:buSzPts val="1400"/>
              <a:buChar char="■"/>
            </a:pPr>
            <a:r>
              <a:rPr lang="en">
                <a:solidFill>
                  <a:srgbClr val="000000"/>
                </a:solidFill>
              </a:rPr>
              <a:t>Method: sum(is.na(world_divorce)) -&gt; return 0</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Check structure, dimension of dataset</a:t>
            </a:r>
            <a:endParaRPr>
              <a:solidFill>
                <a:srgbClr val="000000"/>
              </a:solidFill>
            </a:endParaRPr>
          </a:p>
          <a:p>
            <a:pPr marL="1371600" lvl="2" indent="-317500" algn="l" rtl="0">
              <a:spcBef>
                <a:spcPts val="0"/>
              </a:spcBef>
              <a:spcAft>
                <a:spcPts val="0"/>
              </a:spcAft>
              <a:buClr>
                <a:srgbClr val="000000"/>
              </a:buClr>
              <a:buSzPts val="1400"/>
              <a:buChar char="■"/>
            </a:pPr>
            <a:r>
              <a:rPr lang="en">
                <a:solidFill>
                  <a:srgbClr val="000000"/>
                </a:solidFill>
              </a:rPr>
              <a:t>Method: str(world_divorce)</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Check all the included countries </a:t>
            </a:r>
            <a:endParaRPr>
              <a:solidFill>
                <a:srgbClr val="000000"/>
              </a:solidFill>
            </a:endParaRPr>
          </a:p>
          <a:p>
            <a:pPr marL="1371600" lvl="2" indent="-317500" algn="l" rtl="0">
              <a:spcBef>
                <a:spcPts val="0"/>
              </a:spcBef>
              <a:spcAft>
                <a:spcPts val="0"/>
              </a:spcAft>
              <a:buClr>
                <a:srgbClr val="000000"/>
              </a:buClr>
              <a:buSzPts val="1400"/>
              <a:buChar char="■"/>
            </a:pPr>
            <a:r>
              <a:rPr lang="en">
                <a:solidFill>
                  <a:srgbClr val="000000"/>
                </a:solidFill>
              </a:rPr>
              <a:t>Method: unique(world_divorce$Entity)</a:t>
            </a:r>
            <a:endParaRPr>
              <a:solidFill>
                <a:srgbClr val="000000"/>
              </a:solidFill>
            </a:endParaRPr>
          </a:p>
        </p:txBody>
      </p:sp>
      <p:pic>
        <p:nvPicPr>
          <p:cNvPr id="148" name="Google Shape;148;p26"/>
          <p:cNvPicPr preferRelativeResize="0"/>
          <p:nvPr/>
        </p:nvPicPr>
        <p:blipFill>
          <a:blip r:embed="rId4">
            <a:alphaModFix/>
          </a:blip>
          <a:stretch>
            <a:fillRect/>
          </a:stretch>
        </p:blipFill>
        <p:spPr>
          <a:xfrm>
            <a:off x="5620825" y="73775"/>
            <a:ext cx="3198200" cy="832675"/>
          </a:xfrm>
          <a:prstGeom prst="rect">
            <a:avLst/>
          </a:prstGeom>
          <a:noFill/>
          <a:ln>
            <a:noFill/>
          </a:ln>
        </p:spPr>
      </p:pic>
      <p:sp>
        <p:nvSpPr>
          <p:cNvPr id="149" name="Google Shape;149;p26"/>
          <p:cNvSpPr/>
          <p:nvPr/>
        </p:nvSpPr>
        <p:spPr>
          <a:xfrm>
            <a:off x="5620825" y="758850"/>
            <a:ext cx="2948100" cy="1476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6"/>
          <p:cNvSpPr/>
          <p:nvPr/>
        </p:nvSpPr>
        <p:spPr>
          <a:xfrm>
            <a:off x="5263526" y="1754875"/>
            <a:ext cx="3864000" cy="1476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6"/>
          <p:cNvSpPr/>
          <p:nvPr/>
        </p:nvSpPr>
        <p:spPr>
          <a:xfrm>
            <a:off x="4721900" y="590250"/>
            <a:ext cx="523500" cy="741300"/>
          </a:xfrm>
          <a:prstGeom prst="curvedRightArrow">
            <a:avLst>
              <a:gd name="adj1" fmla="val 25000"/>
              <a:gd name="adj2" fmla="val 50000"/>
              <a:gd name="adj3" fmla="val 25000"/>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2" name="Google Shape;152;p26"/>
          <p:cNvPicPr preferRelativeResize="0"/>
          <p:nvPr/>
        </p:nvPicPr>
        <p:blipFill>
          <a:blip r:embed="rId5">
            <a:alphaModFix/>
          </a:blip>
          <a:stretch>
            <a:fillRect/>
          </a:stretch>
        </p:blipFill>
        <p:spPr>
          <a:xfrm>
            <a:off x="5355050" y="2355275"/>
            <a:ext cx="3747026" cy="832675"/>
          </a:xfrm>
          <a:prstGeom prst="rect">
            <a:avLst/>
          </a:prstGeom>
          <a:noFill/>
          <a:ln>
            <a:noFill/>
          </a:ln>
        </p:spPr>
      </p:pic>
      <p:pic>
        <p:nvPicPr>
          <p:cNvPr id="153" name="Google Shape;153;p26"/>
          <p:cNvPicPr preferRelativeResize="0"/>
          <p:nvPr/>
        </p:nvPicPr>
        <p:blipFill>
          <a:blip r:embed="rId6">
            <a:alphaModFix/>
          </a:blip>
          <a:stretch>
            <a:fillRect/>
          </a:stretch>
        </p:blipFill>
        <p:spPr>
          <a:xfrm>
            <a:off x="5396975" y="3344116"/>
            <a:ext cx="3663201" cy="1704509"/>
          </a:xfrm>
          <a:prstGeom prst="rect">
            <a:avLst/>
          </a:prstGeom>
          <a:noFill/>
          <a:ln>
            <a:noFill/>
          </a:ln>
        </p:spPr>
      </p:pic>
      <p:sp>
        <p:nvSpPr>
          <p:cNvPr id="154" name="Google Shape;154;p26"/>
          <p:cNvSpPr/>
          <p:nvPr/>
        </p:nvSpPr>
        <p:spPr>
          <a:xfrm>
            <a:off x="5990975" y="2624123"/>
            <a:ext cx="185400" cy="572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158"/>
        <p:cNvGrpSpPr/>
        <p:nvPr/>
      </p:nvGrpSpPr>
      <p:grpSpPr>
        <a:xfrm>
          <a:off x="0" y="0"/>
          <a:ext cx="0" cy="0"/>
          <a:chOff x="0" y="0"/>
          <a:chExt cx="0" cy="0"/>
        </a:xfrm>
      </p:grpSpPr>
      <p:sp>
        <p:nvSpPr>
          <p:cNvPr id="159" name="Google Shape;159;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Exploration - Main Dataset</a:t>
            </a:r>
            <a:endParaRPr/>
          </a:p>
        </p:txBody>
      </p:sp>
      <p:sp>
        <p:nvSpPr>
          <p:cNvPr id="160" name="Google Shape;160;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rgbClr val="000000"/>
              </a:buClr>
              <a:buSzPts val="1800"/>
              <a:buChar char="●"/>
            </a:pPr>
            <a:r>
              <a:rPr lang="en">
                <a:solidFill>
                  <a:srgbClr val="000000"/>
                </a:solidFill>
              </a:rPr>
              <a:t>Analyze the frequency of how the couples have rated each question with a grade, see the correlation, and we will aim to identify potential predictors of divorce and understand their distributions and relationships with the target variable [Divorce].</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Created a bar chart and a pie chart </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See which attributes are highly correlated within each other using the target variable and determine which highly correlated factors lead to a divorce. </a:t>
            </a:r>
            <a:endParaRPr>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164"/>
        <p:cNvGrpSpPr/>
        <p:nvPr/>
      </p:nvGrpSpPr>
      <p:grpSpPr>
        <a:xfrm>
          <a:off x="0" y="0"/>
          <a:ext cx="0" cy="0"/>
          <a:chOff x="0" y="0"/>
          <a:chExt cx="0" cy="0"/>
        </a:xfrm>
      </p:grpSpPr>
      <p:pic>
        <p:nvPicPr>
          <p:cNvPr id="165" name="Google Shape;165;p28"/>
          <p:cNvPicPr preferRelativeResize="0"/>
          <p:nvPr/>
        </p:nvPicPr>
        <p:blipFill rotWithShape="1">
          <a:blip r:embed="rId3">
            <a:alphaModFix/>
          </a:blip>
          <a:srcRect l="10543" t="10197" r="9276" b="9693"/>
          <a:stretch/>
        </p:blipFill>
        <p:spPr>
          <a:xfrm>
            <a:off x="0" y="0"/>
            <a:ext cx="9144000"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169"/>
        <p:cNvGrpSpPr/>
        <p:nvPr/>
      </p:nvGrpSpPr>
      <p:grpSpPr>
        <a:xfrm>
          <a:off x="0" y="0"/>
          <a:ext cx="0" cy="0"/>
          <a:chOff x="0" y="0"/>
          <a:chExt cx="0" cy="0"/>
        </a:xfrm>
      </p:grpSpPr>
      <p:sp>
        <p:nvSpPr>
          <p:cNvPr id="170" name="Google Shape;170;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Exploration - Target Variable</a:t>
            </a:r>
            <a:endParaRPr/>
          </a:p>
        </p:txBody>
      </p:sp>
      <p:sp>
        <p:nvSpPr>
          <p:cNvPr id="171" name="Google Shape;171;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72" name="Google Shape;172;p29"/>
          <p:cNvPicPr preferRelativeResize="0"/>
          <p:nvPr/>
        </p:nvPicPr>
        <p:blipFill rotWithShape="1">
          <a:blip r:embed="rId3">
            <a:alphaModFix/>
          </a:blip>
          <a:srcRect l="4095"/>
          <a:stretch/>
        </p:blipFill>
        <p:spPr>
          <a:xfrm>
            <a:off x="4272425" y="1565850"/>
            <a:ext cx="4692150" cy="2799875"/>
          </a:xfrm>
          <a:prstGeom prst="rect">
            <a:avLst/>
          </a:prstGeom>
          <a:noFill/>
          <a:ln>
            <a:noFill/>
          </a:ln>
        </p:spPr>
      </p:pic>
      <p:pic>
        <p:nvPicPr>
          <p:cNvPr id="173" name="Google Shape;173;p29"/>
          <p:cNvPicPr preferRelativeResize="0"/>
          <p:nvPr/>
        </p:nvPicPr>
        <p:blipFill>
          <a:blip r:embed="rId4">
            <a:alphaModFix/>
          </a:blip>
          <a:stretch>
            <a:fillRect/>
          </a:stretch>
        </p:blipFill>
        <p:spPr>
          <a:xfrm>
            <a:off x="-67550" y="1244400"/>
            <a:ext cx="4639550" cy="3484300"/>
          </a:xfrm>
          <a:prstGeom prst="rect">
            <a:avLst/>
          </a:prstGeom>
          <a:noFill/>
          <a:ln>
            <a:noFill/>
          </a:ln>
        </p:spPr>
      </p:pic>
      <p:pic>
        <p:nvPicPr>
          <p:cNvPr id="174" name="Google Shape;174;p29"/>
          <p:cNvPicPr preferRelativeResize="0"/>
          <p:nvPr/>
        </p:nvPicPr>
        <p:blipFill>
          <a:blip r:embed="rId5">
            <a:alphaModFix/>
          </a:blip>
          <a:stretch>
            <a:fillRect/>
          </a:stretch>
        </p:blipFill>
        <p:spPr>
          <a:xfrm>
            <a:off x="5226450" y="176425"/>
            <a:ext cx="3245801" cy="1109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178"/>
        <p:cNvGrpSpPr/>
        <p:nvPr/>
      </p:nvGrpSpPr>
      <p:grpSpPr>
        <a:xfrm>
          <a:off x="0" y="0"/>
          <a:ext cx="0" cy="0"/>
          <a:chOff x="0" y="0"/>
          <a:chExt cx="0" cy="0"/>
        </a:xfrm>
      </p:grpSpPr>
      <p:sp>
        <p:nvSpPr>
          <p:cNvPr id="179" name="Google Shape;179;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Correlation Matrix on Main Dataset</a:t>
            </a:r>
            <a:endParaRPr/>
          </a:p>
        </p:txBody>
      </p:sp>
      <p:pic>
        <p:nvPicPr>
          <p:cNvPr id="180" name="Google Shape;180;p30"/>
          <p:cNvPicPr preferRelativeResize="0"/>
          <p:nvPr/>
        </p:nvPicPr>
        <p:blipFill>
          <a:blip r:embed="rId3">
            <a:alphaModFix/>
          </a:blip>
          <a:stretch>
            <a:fillRect/>
          </a:stretch>
        </p:blipFill>
        <p:spPr>
          <a:xfrm>
            <a:off x="311700" y="637375"/>
            <a:ext cx="5734575" cy="4640051"/>
          </a:xfrm>
          <a:prstGeom prst="rect">
            <a:avLst/>
          </a:prstGeom>
          <a:noFill/>
          <a:ln>
            <a:noFill/>
          </a:ln>
        </p:spPr>
      </p:pic>
      <p:sp>
        <p:nvSpPr>
          <p:cNvPr id="181" name="Google Shape;181;p30"/>
          <p:cNvSpPr txBox="1"/>
          <p:nvPr/>
        </p:nvSpPr>
        <p:spPr>
          <a:xfrm>
            <a:off x="5859025" y="1254775"/>
            <a:ext cx="3100500" cy="306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700">
              <a:latin typeface="Average"/>
              <a:ea typeface="Average"/>
              <a:cs typeface="Average"/>
              <a:sym typeface="Average"/>
            </a:endParaRPr>
          </a:p>
          <a:p>
            <a:pPr marL="457200" lvl="0" indent="-336550" algn="l" rtl="0">
              <a:spcBef>
                <a:spcPts val="0"/>
              </a:spcBef>
              <a:spcAft>
                <a:spcPts val="0"/>
              </a:spcAft>
              <a:buSzPts val="1700"/>
              <a:buFont typeface="Average"/>
              <a:buChar char="●"/>
            </a:pPr>
            <a:r>
              <a:rPr lang="en" sz="1700">
                <a:latin typeface="Average"/>
                <a:ea typeface="Average"/>
                <a:cs typeface="Average"/>
                <a:sym typeface="Average"/>
              </a:rPr>
              <a:t>If color goes under 0.2, it means that the features aren’t strongly correlated within each other. </a:t>
            </a:r>
            <a:endParaRPr sz="1700">
              <a:latin typeface="Average"/>
              <a:ea typeface="Average"/>
              <a:cs typeface="Average"/>
              <a:sym typeface="Average"/>
            </a:endParaRPr>
          </a:p>
          <a:p>
            <a:pPr marL="457200" lvl="0" indent="-336550" algn="l" rtl="0">
              <a:spcBef>
                <a:spcPts val="0"/>
              </a:spcBef>
              <a:spcAft>
                <a:spcPts val="0"/>
              </a:spcAft>
              <a:buSzPts val="1700"/>
              <a:buFont typeface="Average"/>
              <a:buChar char="●"/>
            </a:pPr>
            <a:r>
              <a:rPr lang="en" sz="1700">
                <a:latin typeface="Average"/>
                <a:ea typeface="Average"/>
                <a:cs typeface="Average"/>
                <a:sym typeface="Average"/>
              </a:rPr>
              <a:t>It is better to be above 0.8. It is more positively correlated. </a:t>
            </a:r>
            <a:endParaRPr sz="1700">
              <a:latin typeface="Average"/>
              <a:ea typeface="Average"/>
              <a:cs typeface="Average"/>
              <a:sym typeface="Average"/>
            </a:endParaRPr>
          </a:p>
          <a:p>
            <a:pPr marL="457200" lvl="0" indent="-336550" algn="l" rtl="0">
              <a:spcBef>
                <a:spcPts val="0"/>
              </a:spcBef>
              <a:spcAft>
                <a:spcPts val="0"/>
              </a:spcAft>
              <a:buSzPts val="1700"/>
              <a:buFont typeface="Average"/>
              <a:buChar char="●"/>
            </a:pPr>
            <a:r>
              <a:rPr lang="en" sz="1700">
                <a:latin typeface="Average"/>
                <a:ea typeface="Average"/>
                <a:cs typeface="Average"/>
                <a:sym typeface="Average"/>
              </a:rPr>
              <a:t>Features such as Q8-Q30 have high correlation within each other. </a:t>
            </a:r>
            <a:endParaRPr sz="1700">
              <a:latin typeface="Average"/>
              <a:ea typeface="Average"/>
              <a:cs typeface="Average"/>
              <a:sym typeface="Average"/>
            </a:endParaRPr>
          </a:p>
        </p:txBody>
      </p:sp>
      <p:sp>
        <p:nvSpPr>
          <p:cNvPr id="182" name="Google Shape;182;p30"/>
          <p:cNvSpPr/>
          <p:nvPr/>
        </p:nvSpPr>
        <p:spPr>
          <a:xfrm>
            <a:off x="1503450" y="1646975"/>
            <a:ext cx="1465800" cy="1501200"/>
          </a:xfrm>
          <a:prstGeom prst="rect">
            <a:avLst/>
          </a:prstGeom>
          <a:noFill/>
          <a:ln w="28575" cap="flat" cmpd="sng">
            <a:solidFill>
              <a:srgbClr val="00FF00"/>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460" b="1">
                <a:latin typeface="Average"/>
                <a:ea typeface="Average"/>
                <a:cs typeface="Average"/>
                <a:sym typeface="Average"/>
              </a:rPr>
              <a:t>Pair Plots Using Python Q1-Q11 &amp; Q12-Q21</a:t>
            </a:r>
            <a:endParaRPr sz="2460" b="1">
              <a:latin typeface="Average"/>
              <a:ea typeface="Average"/>
              <a:cs typeface="Average"/>
              <a:sym typeface="Average"/>
            </a:endParaRPr>
          </a:p>
          <a:p>
            <a:pPr marL="0" lvl="0" indent="0" algn="l" rtl="0">
              <a:spcBef>
                <a:spcPts val="0"/>
              </a:spcBef>
              <a:spcAft>
                <a:spcPts val="0"/>
              </a:spcAft>
              <a:buSzPts val="990"/>
              <a:buNone/>
            </a:pPr>
            <a:endParaRPr sz="2700"/>
          </a:p>
        </p:txBody>
      </p:sp>
      <p:pic>
        <p:nvPicPr>
          <p:cNvPr id="188" name="Google Shape;188;p31"/>
          <p:cNvPicPr preferRelativeResize="0"/>
          <p:nvPr/>
        </p:nvPicPr>
        <p:blipFill>
          <a:blip r:embed="rId3">
            <a:alphaModFix/>
          </a:blip>
          <a:stretch>
            <a:fillRect/>
          </a:stretch>
        </p:blipFill>
        <p:spPr>
          <a:xfrm>
            <a:off x="206725" y="891825"/>
            <a:ext cx="4365275" cy="4251675"/>
          </a:xfrm>
          <a:prstGeom prst="rect">
            <a:avLst/>
          </a:prstGeom>
          <a:noFill/>
          <a:ln>
            <a:noFill/>
          </a:ln>
        </p:spPr>
      </p:pic>
      <p:pic>
        <p:nvPicPr>
          <p:cNvPr id="189" name="Google Shape;189;p31"/>
          <p:cNvPicPr preferRelativeResize="0"/>
          <p:nvPr/>
        </p:nvPicPr>
        <p:blipFill>
          <a:blip r:embed="rId4">
            <a:alphaModFix/>
          </a:blip>
          <a:stretch>
            <a:fillRect/>
          </a:stretch>
        </p:blipFill>
        <p:spPr>
          <a:xfrm>
            <a:off x="4670450" y="891825"/>
            <a:ext cx="4365275" cy="4251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Outline</a:t>
            </a:r>
            <a:endParaRPr/>
          </a:p>
        </p:txBody>
      </p:sp>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0"/>
              </a:spcAft>
              <a:buNone/>
            </a:pPr>
            <a:r>
              <a:rPr lang="en"/>
              <a:t>-Introduction-</a:t>
            </a:r>
            <a:endParaRPr/>
          </a:p>
          <a:p>
            <a:pPr marL="0" lvl="0" indent="0" algn="ctr" rtl="0">
              <a:spcBef>
                <a:spcPts val="1200"/>
              </a:spcBef>
              <a:spcAft>
                <a:spcPts val="0"/>
              </a:spcAft>
              <a:buNone/>
            </a:pPr>
            <a:r>
              <a:rPr lang="en"/>
              <a:t>-Research Questions-</a:t>
            </a:r>
            <a:endParaRPr/>
          </a:p>
          <a:p>
            <a:pPr marL="0" lvl="0" indent="0" algn="ctr" rtl="0">
              <a:spcBef>
                <a:spcPts val="1200"/>
              </a:spcBef>
              <a:spcAft>
                <a:spcPts val="0"/>
              </a:spcAft>
              <a:buNone/>
            </a:pPr>
            <a:r>
              <a:rPr lang="en"/>
              <a:t>-Dataset-</a:t>
            </a:r>
            <a:endParaRPr/>
          </a:p>
          <a:p>
            <a:pPr marL="0" lvl="0" indent="0" algn="ctr" rtl="0">
              <a:spcBef>
                <a:spcPts val="1200"/>
              </a:spcBef>
              <a:spcAft>
                <a:spcPts val="0"/>
              </a:spcAft>
              <a:buNone/>
            </a:pPr>
            <a:r>
              <a:rPr lang="en"/>
              <a:t>-Preprocessing/Cleaning Dataset-</a:t>
            </a:r>
            <a:endParaRPr/>
          </a:p>
          <a:p>
            <a:pPr marL="0" lvl="0" indent="0" algn="ctr" rtl="0">
              <a:spcBef>
                <a:spcPts val="1200"/>
              </a:spcBef>
              <a:spcAft>
                <a:spcPts val="0"/>
              </a:spcAft>
              <a:buNone/>
            </a:pPr>
            <a:r>
              <a:rPr lang="en"/>
              <a:t>-Data Exploration-</a:t>
            </a:r>
            <a:endParaRPr/>
          </a:p>
          <a:p>
            <a:pPr marL="0" lvl="0" indent="0" algn="ctr" rtl="0">
              <a:spcBef>
                <a:spcPts val="1200"/>
              </a:spcBef>
              <a:spcAft>
                <a:spcPts val="0"/>
              </a:spcAft>
              <a:buNone/>
            </a:pPr>
            <a:r>
              <a:rPr lang="en"/>
              <a:t>-Evaluation &amp; Interpretation of Data Exploration-</a:t>
            </a:r>
            <a:endParaRPr/>
          </a:p>
          <a:p>
            <a:pPr marL="0" lvl="0" indent="0" algn="ctr" rtl="0">
              <a:spcBef>
                <a:spcPts val="1200"/>
              </a:spcBef>
              <a:spcAft>
                <a:spcPts val="0"/>
              </a:spcAft>
              <a:buNone/>
            </a:pPr>
            <a:r>
              <a:rPr lang="en"/>
              <a:t>-Model &amp; Algorithm-</a:t>
            </a:r>
            <a:endParaRPr/>
          </a:p>
          <a:p>
            <a:pPr marL="0" lvl="0" indent="0" algn="ctr" rtl="0">
              <a:spcBef>
                <a:spcPts val="1200"/>
              </a:spcBef>
              <a:spcAft>
                <a:spcPts val="0"/>
              </a:spcAft>
              <a:buNone/>
            </a:pPr>
            <a:r>
              <a:rPr lang="en"/>
              <a:t>-Evaluation &amp; Interpretation of Model &amp; Algorithm-</a:t>
            </a:r>
            <a:endParaRPr/>
          </a:p>
          <a:p>
            <a:pPr marL="0" lvl="0" indent="0" algn="ctr" rtl="0">
              <a:spcBef>
                <a:spcPts val="1200"/>
              </a:spcBef>
              <a:spcAft>
                <a:spcPts val="1200"/>
              </a:spcAft>
              <a:buNone/>
            </a:pPr>
            <a:r>
              <a:rPr lang="en"/>
              <a:t>-Conclusion-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193"/>
        <p:cNvGrpSpPr/>
        <p:nvPr/>
      </p:nvGrpSpPr>
      <p:grpSpPr>
        <a:xfrm>
          <a:off x="0" y="0"/>
          <a:ext cx="0" cy="0"/>
          <a:chOff x="0" y="0"/>
          <a:chExt cx="0" cy="0"/>
        </a:xfrm>
      </p:grpSpPr>
      <p:sp>
        <p:nvSpPr>
          <p:cNvPr id="194" name="Google Shape;194;p32"/>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260" b="1">
                <a:latin typeface="Average"/>
                <a:ea typeface="Average"/>
                <a:cs typeface="Average"/>
                <a:sym typeface="Average"/>
              </a:rPr>
              <a:t>Pair Plots Using Python Q22-Q31 &amp; Q32-Q41</a:t>
            </a:r>
            <a:endParaRPr sz="2260" b="1">
              <a:latin typeface="Average"/>
              <a:ea typeface="Average"/>
              <a:cs typeface="Average"/>
              <a:sym typeface="Average"/>
            </a:endParaRPr>
          </a:p>
          <a:p>
            <a:pPr marL="0" lvl="0" indent="0" algn="l" rtl="0">
              <a:spcBef>
                <a:spcPts val="0"/>
              </a:spcBef>
              <a:spcAft>
                <a:spcPts val="0"/>
              </a:spcAft>
              <a:buSzPts val="990"/>
              <a:buNone/>
            </a:pPr>
            <a:endParaRPr sz="2700"/>
          </a:p>
        </p:txBody>
      </p:sp>
      <p:sp>
        <p:nvSpPr>
          <p:cNvPr id="195" name="Google Shape;195;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96" name="Google Shape;196;p32"/>
          <p:cNvPicPr preferRelativeResize="0"/>
          <p:nvPr/>
        </p:nvPicPr>
        <p:blipFill rotWithShape="1">
          <a:blip r:embed="rId3">
            <a:alphaModFix/>
          </a:blip>
          <a:srcRect l="-1670" r="1670"/>
          <a:stretch/>
        </p:blipFill>
        <p:spPr>
          <a:xfrm>
            <a:off x="0" y="926000"/>
            <a:ext cx="4572002" cy="4217499"/>
          </a:xfrm>
          <a:prstGeom prst="rect">
            <a:avLst/>
          </a:prstGeom>
          <a:noFill/>
          <a:ln>
            <a:noFill/>
          </a:ln>
        </p:spPr>
      </p:pic>
      <p:pic>
        <p:nvPicPr>
          <p:cNvPr id="197" name="Google Shape;197;p32"/>
          <p:cNvPicPr preferRelativeResize="0"/>
          <p:nvPr/>
        </p:nvPicPr>
        <p:blipFill>
          <a:blip r:embed="rId4">
            <a:alphaModFix/>
          </a:blip>
          <a:stretch>
            <a:fillRect/>
          </a:stretch>
        </p:blipFill>
        <p:spPr>
          <a:xfrm>
            <a:off x="4697600" y="961425"/>
            <a:ext cx="4446400" cy="4182075"/>
          </a:xfrm>
          <a:prstGeom prst="rect">
            <a:avLst/>
          </a:prstGeom>
          <a:noFill/>
          <a:ln>
            <a:noFill/>
          </a:ln>
        </p:spPr>
      </p:pic>
      <p:sp>
        <p:nvSpPr>
          <p:cNvPr id="198" name="Google Shape;198;p32"/>
          <p:cNvSpPr/>
          <p:nvPr/>
        </p:nvSpPr>
        <p:spPr>
          <a:xfrm>
            <a:off x="6827841" y="2973034"/>
            <a:ext cx="587700" cy="565200"/>
          </a:xfrm>
          <a:prstGeom prst="ellipse">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202"/>
        <p:cNvGrpSpPr/>
        <p:nvPr/>
      </p:nvGrpSpPr>
      <p:grpSpPr>
        <a:xfrm>
          <a:off x="0" y="0"/>
          <a:ext cx="0" cy="0"/>
          <a:chOff x="0" y="0"/>
          <a:chExt cx="0" cy="0"/>
        </a:xfrm>
      </p:grpSpPr>
      <p:sp>
        <p:nvSpPr>
          <p:cNvPr id="203" name="Google Shape;203;p33"/>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260" b="1">
                <a:latin typeface="Average"/>
                <a:ea typeface="Average"/>
                <a:cs typeface="Average"/>
                <a:sym typeface="Average"/>
              </a:rPr>
              <a:t>Pair Plots Using Python Q42-Q51 &amp; Q52-Q54</a:t>
            </a:r>
            <a:endParaRPr sz="2260" b="1">
              <a:latin typeface="Average"/>
              <a:ea typeface="Average"/>
              <a:cs typeface="Average"/>
              <a:sym typeface="Average"/>
            </a:endParaRPr>
          </a:p>
          <a:p>
            <a:pPr marL="0" lvl="0" indent="0" algn="l" rtl="0">
              <a:spcBef>
                <a:spcPts val="0"/>
              </a:spcBef>
              <a:spcAft>
                <a:spcPts val="0"/>
              </a:spcAft>
              <a:buSzPts val="990"/>
              <a:buNone/>
            </a:pPr>
            <a:endParaRPr sz="2700"/>
          </a:p>
        </p:txBody>
      </p:sp>
      <p:pic>
        <p:nvPicPr>
          <p:cNvPr id="204" name="Google Shape;204;p33"/>
          <p:cNvPicPr preferRelativeResize="0"/>
          <p:nvPr/>
        </p:nvPicPr>
        <p:blipFill>
          <a:blip r:embed="rId3">
            <a:alphaModFix/>
          </a:blip>
          <a:stretch>
            <a:fillRect/>
          </a:stretch>
        </p:blipFill>
        <p:spPr>
          <a:xfrm>
            <a:off x="185525" y="865325"/>
            <a:ext cx="4641047" cy="4106151"/>
          </a:xfrm>
          <a:prstGeom prst="rect">
            <a:avLst/>
          </a:prstGeom>
          <a:noFill/>
          <a:ln>
            <a:noFill/>
          </a:ln>
        </p:spPr>
      </p:pic>
      <p:pic>
        <p:nvPicPr>
          <p:cNvPr id="205" name="Google Shape;205;p33"/>
          <p:cNvPicPr preferRelativeResize="0"/>
          <p:nvPr/>
        </p:nvPicPr>
        <p:blipFill>
          <a:blip r:embed="rId4">
            <a:alphaModFix/>
          </a:blip>
          <a:stretch>
            <a:fillRect/>
          </a:stretch>
        </p:blipFill>
        <p:spPr>
          <a:xfrm>
            <a:off x="4764275" y="904250"/>
            <a:ext cx="4331012" cy="3991025"/>
          </a:xfrm>
          <a:prstGeom prst="rect">
            <a:avLst/>
          </a:prstGeom>
          <a:noFill/>
          <a:ln>
            <a:noFill/>
          </a:ln>
        </p:spPr>
      </p:pic>
      <p:sp>
        <p:nvSpPr>
          <p:cNvPr id="206" name="Google Shape;206;p33"/>
          <p:cNvSpPr/>
          <p:nvPr/>
        </p:nvSpPr>
        <p:spPr>
          <a:xfrm>
            <a:off x="4926787" y="904238"/>
            <a:ext cx="1368000" cy="1366500"/>
          </a:xfrm>
          <a:prstGeom prst="ellipse">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210"/>
        <p:cNvGrpSpPr/>
        <p:nvPr/>
      </p:nvGrpSpPr>
      <p:grpSpPr>
        <a:xfrm>
          <a:off x="0" y="0"/>
          <a:ext cx="0" cy="0"/>
          <a:chOff x="0" y="0"/>
          <a:chExt cx="0" cy="0"/>
        </a:xfrm>
      </p:grpSpPr>
      <p:sp>
        <p:nvSpPr>
          <p:cNvPr id="211" name="Google Shape;211;p34"/>
          <p:cNvSpPr txBox="1">
            <a:spLocks noGrp="1"/>
          </p:cNvSpPr>
          <p:nvPr>
            <p:ph type="title"/>
          </p:nvPr>
        </p:nvSpPr>
        <p:spPr>
          <a:xfrm>
            <a:off x="311700" y="207646"/>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Evaluation and Interpretation for Research Question 1</a:t>
            </a:r>
            <a:endParaRPr/>
          </a:p>
        </p:txBody>
      </p:sp>
      <p:sp>
        <p:nvSpPr>
          <p:cNvPr id="212" name="Google Shape;212;p34"/>
          <p:cNvSpPr txBox="1">
            <a:spLocks noGrp="1"/>
          </p:cNvSpPr>
          <p:nvPr>
            <p:ph type="body" idx="1"/>
          </p:nvPr>
        </p:nvSpPr>
        <p:spPr>
          <a:xfrm>
            <a:off x="323000" y="769050"/>
            <a:ext cx="8520600" cy="41844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 sz="2300">
                <a:solidFill>
                  <a:srgbClr val="3D85C6"/>
                </a:solidFill>
              </a:rPr>
              <a:t>Which factors could lead to a divorce? </a:t>
            </a:r>
            <a:endParaRPr sz="2300">
              <a:solidFill>
                <a:srgbClr val="3D85C6"/>
              </a:solidFill>
            </a:endParaRPr>
          </a:p>
          <a:p>
            <a:pPr marL="457200" lvl="0" indent="-319291" algn="l" rtl="0">
              <a:spcBef>
                <a:spcPts val="1200"/>
              </a:spcBef>
              <a:spcAft>
                <a:spcPts val="0"/>
              </a:spcAft>
              <a:buClr>
                <a:srgbClr val="000000"/>
              </a:buClr>
              <a:buSzPct val="100000"/>
              <a:buChar char="●"/>
            </a:pPr>
            <a:r>
              <a:rPr lang="en">
                <a:solidFill>
                  <a:srgbClr val="000000"/>
                </a:solidFill>
              </a:rPr>
              <a:t>First criteria,</a:t>
            </a:r>
            <a:r>
              <a:rPr lang="en" sz="1842">
                <a:solidFill>
                  <a:srgbClr val="000000"/>
                </a:solidFill>
              </a:rPr>
              <a:t> if the questions that can clearly separate the divorce group and no divorce group. </a:t>
            </a:r>
            <a:endParaRPr sz="1842">
              <a:solidFill>
                <a:srgbClr val="3D85C6"/>
              </a:solidFill>
            </a:endParaRPr>
          </a:p>
          <a:p>
            <a:pPr marL="457200" lvl="0" indent="-317182" algn="l" rtl="0">
              <a:spcBef>
                <a:spcPts val="0"/>
              </a:spcBef>
              <a:spcAft>
                <a:spcPts val="0"/>
              </a:spcAft>
              <a:buClr>
                <a:srgbClr val="000000"/>
              </a:buClr>
              <a:buSzPct val="100000"/>
              <a:buChar char="●"/>
            </a:pPr>
            <a:r>
              <a:rPr lang="en">
                <a:solidFill>
                  <a:srgbClr val="000000"/>
                </a:solidFill>
              </a:rPr>
              <a:t>Second criteria, if the 5th frequency bar is high and the orange curve is higher than the purple curve, that concludes those factors or questions mostly leading towards divorce. </a:t>
            </a:r>
            <a:endParaRPr>
              <a:solidFill>
                <a:srgbClr val="000000"/>
              </a:solidFill>
            </a:endParaRPr>
          </a:p>
          <a:p>
            <a:pPr marL="457200" lvl="0" indent="-317182" algn="l" rtl="0">
              <a:spcBef>
                <a:spcPts val="0"/>
              </a:spcBef>
              <a:spcAft>
                <a:spcPts val="0"/>
              </a:spcAft>
              <a:buClr>
                <a:srgbClr val="000000"/>
              </a:buClr>
              <a:buSzPct val="100000"/>
              <a:buChar char="●"/>
            </a:pPr>
            <a:r>
              <a:rPr lang="en">
                <a:solidFill>
                  <a:srgbClr val="000000"/>
                </a:solidFill>
              </a:rPr>
              <a:t>The main questions that had factors highly correlating to a divorce are </a:t>
            </a:r>
            <a:endParaRPr>
              <a:solidFill>
                <a:srgbClr val="000000"/>
              </a:solidFill>
            </a:endParaRPr>
          </a:p>
          <a:p>
            <a:pPr marL="914400" lvl="1" indent="-310197" algn="l" rtl="0">
              <a:spcBef>
                <a:spcPts val="0"/>
              </a:spcBef>
              <a:spcAft>
                <a:spcPts val="0"/>
              </a:spcAft>
              <a:buClr>
                <a:srgbClr val="000000"/>
              </a:buClr>
              <a:buSzPct val="113716"/>
              <a:buChar char="○"/>
            </a:pPr>
            <a:r>
              <a:rPr lang="en" sz="1458">
                <a:solidFill>
                  <a:srgbClr val="000000"/>
                </a:solidFill>
              </a:rPr>
              <a:t>Q3 = When we need it (argue)</a:t>
            </a:r>
            <a:endParaRPr sz="1458">
              <a:solidFill>
                <a:srgbClr val="000000"/>
              </a:solidFill>
            </a:endParaRPr>
          </a:p>
          <a:p>
            <a:pPr marL="914400" lvl="1" indent="-310197" algn="l" rtl="0">
              <a:spcBef>
                <a:spcPts val="0"/>
              </a:spcBef>
              <a:spcAft>
                <a:spcPts val="0"/>
              </a:spcAft>
              <a:buClr>
                <a:srgbClr val="000000"/>
              </a:buClr>
              <a:buSzPct val="113716"/>
              <a:buChar char="○"/>
            </a:pPr>
            <a:r>
              <a:rPr lang="en" sz="1458">
                <a:solidFill>
                  <a:srgbClr val="000000"/>
                </a:solidFill>
              </a:rPr>
              <a:t>Q31 = I feel aggressive when I argue with my spouse</a:t>
            </a:r>
            <a:endParaRPr sz="1458">
              <a:solidFill>
                <a:srgbClr val="000000"/>
              </a:solidFill>
            </a:endParaRPr>
          </a:p>
          <a:p>
            <a:pPr marL="914400" lvl="1" indent="-310197" algn="l" rtl="0">
              <a:spcBef>
                <a:spcPts val="0"/>
              </a:spcBef>
              <a:spcAft>
                <a:spcPts val="0"/>
              </a:spcAft>
              <a:buClr>
                <a:srgbClr val="000000"/>
              </a:buClr>
              <a:buSzPct val="113716"/>
              <a:buChar char="○"/>
            </a:pPr>
            <a:r>
              <a:rPr lang="en" sz="1458">
                <a:solidFill>
                  <a:srgbClr val="000000"/>
                </a:solidFill>
              </a:rPr>
              <a:t>Q32  = When discussing with my spouse</a:t>
            </a:r>
            <a:endParaRPr sz="1458">
              <a:solidFill>
                <a:srgbClr val="000000"/>
              </a:solidFill>
            </a:endParaRPr>
          </a:p>
          <a:p>
            <a:pPr marL="914400" lvl="1" indent="-300354" algn="l" rtl="0">
              <a:spcBef>
                <a:spcPts val="0"/>
              </a:spcBef>
              <a:spcAft>
                <a:spcPts val="0"/>
              </a:spcAft>
              <a:buClr>
                <a:srgbClr val="000000"/>
              </a:buClr>
              <a:buSzPct val="100000"/>
              <a:buChar char="○"/>
            </a:pPr>
            <a:r>
              <a:rPr lang="en" sz="1458">
                <a:solidFill>
                  <a:srgbClr val="000000"/>
                </a:solidFill>
              </a:rPr>
              <a:t>Q37 = My discussion with my spouse is not calm</a:t>
            </a:r>
            <a:endParaRPr sz="1458">
              <a:solidFill>
                <a:srgbClr val="000000"/>
              </a:solidFill>
            </a:endParaRPr>
          </a:p>
          <a:p>
            <a:pPr marL="914400" lvl="1" indent="-300354" algn="l" rtl="0">
              <a:spcBef>
                <a:spcPts val="0"/>
              </a:spcBef>
              <a:spcAft>
                <a:spcPts val="0"/>
              </a:spcAft>
              <a:buClr>
                <a:srgbClr val="000000"/>
              </a:buClr>
              <a:buSzPct val="100000"/>
              <a:buChar char="○"/>
            </a:pPr>
            <a:r>
              <a:rPr lang="en" sz="1458">
                <a:solidFill>
                  <a:srgbClr val="000000"/>
                </a:solidFill>
              </a:rPr>
              <a:t>Q39 = Our discussion often occur suddenly</a:t>
            </a:r>
            <a:endParaRPr sz="1458">
              <a:solidFill>
                <a:srgbClr val="000000"/>
              </a:solidFill>
            </a:endParaRPr>
          </a:p>
          <a:p>
            <a:pPr marL="914400" lvl="1" indent="-300354" algn="l" rtl="0">
              <a:spcBef>
                <a:spcPts val="0"/>
              </a:spcBef>
              <a:spcAft>
                <a:spcPts val="0"/>
              </a:spcAft>
              <a:buClr>
                <a:srgbClr val="000000"/>
              </a:buClr>
              <a:buSzPct val="100000"/>
              <a:buChar char="○"/>
            </a:pPr>
            <a:r>
              <a:rPr lang="en" sz="1458">
                <a:solidFill>
                  <a:srgbClr val="000000"/>
                </a:solidFill>
              </a:rPr>
              <a:t>Q42 = When I argue with my spouse - I only go out and I don’t say a word</a:t>
            </a:r>
            <a:endParaRPr sz="1458">
              <a:solidFill>
                <a:srgbClr val="000000"/>
              </a:solidFill>
            </a:endParaRPr>
          </a:p>
          <a:p>
            <a:pPr marL="914400" lvl="1" indent="-300354" algn="l" rtl="0">
              <a:spcBef>
                <a:spcPts val="0"/>
              </a:spcBef>
              <a:spcAft>
                <a:spcPts val="0"/>
              </a:spcAft>
              <a:buClr>
                <a:srgbClr val="000000"/>
              </a:buClr>
              <a:buSzPct val="100000"/>
              <a:buChar char="○"/>
            </a:pPr>
            <a:r>
              <a:rPr lang="en" sz="1458">
                <a:solidFill>
                  <a:srgbClr val="000000"/>
                </a:solidFill>
              </a:rPr>
              <a:t>Q43 = I mostly stay silent to calm the environment a little bit</a:t>
            </a:r>
            <a:endParaRPr sz="1458">
              <a:solidFill>
                <a:srgbClr val="000000"/>
              </a:solidFill>
            </a:endParaRPr>
          </a:p>
          <a:p>
            <a:pPr marL="914400" lvl="1" indent="-300354" algn="l" rtl="0">
              <a:spcBef>
                <a:spcPts val="0"/>
              </a:spcBef>
              <a:spcAft>
                <a:spcPts val="0"/>
              </a:spcAft>
              <a:buClr>
                <a:srgbClr val="000000"/>
              </a:buClr>
              <a:buSzPct val="100000"/>
              <a:buChar char="○"/>
            </a:pPr>
            <a:r>
              <a:rPr lang="en" sz="1458">
                <a:solidFill>
                  <a:srgbClr val="000000"/>
                </a:solidFill>
              </a:rPr>
              <a:t>Q45 = i’d rather stay silent than discuss with my spouse</a:t>
            </a:r>
            <a:endParaRPr sz="1458">
              <a:solidFill>
                <a:srgbClr val="000000"/>
              </a:solidFill>
            </a:endParaRPr>
          </a:p>
          <a:p>
            <a:pPr marL="914400" lvl="1" indent="-300354" algn="l" rtl="0">
              <a:spcBef>
                <a:spcPts val="0"/>
              </a:spcBef>
              <a:spcAft>
                <a:spcPts val="0"/>
              </a:spcAft>
              <a:buClr>
                <a:srgbClr val="000000"/>
              </a:buClr>
              <a:buSzPct val="100000"/>
              <a:buChar char="○"/>
            </a:pPr>
            <a:r>
              <a:rPr lang="en" sz="1458">
                <a:solidFill>
                  <a:srgbClr val="000000"/>
                </a:solidFill>
              </a:rPr>
              <a:t>Q47 = Even of i’m right in the discussion - I stay silent to to hurt my spouse</a:t>
            </a:r>
            <a:endParaRPr sz="1458">
              <a:solidFill>
                <a:srgbClr val="000000"/>
              </a:solidFill>
            </a:endParaRPr>
          </a:p>
          <a:p>
            <a:pPr marL="914400" lvl="1" indent="-300354" algn="l" rtl="0">
              <a:spcBef>
                <a:spcPts val="0"/>
              </a:spcBef>
              <a:spcAft>
                <a:spcPts val="0"/>
              </a:spcAft>
              <a:buClr>
                <a:srgbClr val="000000"/>
              </a:buClr>
              <a:buSzPct val="100000"/>
              <a:buChar char="○"/>
            </a:pPr>
            <a:r>
              <a:rPr lang="en" sz="1458">
                <a:solidFill>
                  <a:srgbClr val="000000"/>
                </a:solidFill>
              </a:rPr>
              <a:t>Q48 = I feel right in our discussions</a:t>
            </a:r>
            <a:endParaRPr sz="1458">
              <a:solidFill>
                <a:srgbClr val="000000"/>
              </a:solidFill>
            </a:endParaRPr>
          </a:p>
          <a:p>
            <a:pPr marL="914400" lvl="1" indent="-300354" algn="l" rtl="0">
              <a:spcBef>
                <a:spcPts val="0"/>
              </a:spcBef>
              <a:spcAft>
                <a:spcPts val="0"/>
              </a:spcAft>
              <a:buClr>
                <a:srgbClr val="000000"/>
              </a:buClr>
              <a:buSzPct val="100000"/>
              <a:buChar char="○"/>
            </a:pPr>
            <a:r>
              <a:rPr lang="en" sz="1458">
                <a:solidFill>
                  <a:srgbClr val="000000"/>
                </a:solidFill>
              </a:rPr>
              <a:t>Q49 = I have nothing to do with what i’ve been accused of</a:t>
            </a:r>
            <a:endParaRPr sz="1458">
              <a:solidFill>
                <a:srgbClr val="000000"/>
              </a:solidFill>
            </a:endParaRPr>
          </a:p>
          <a:p>
            <a:pPr marL="914400" lvl="1" indent="-300354" algn="l" rtl="0">
              <a:spcBef>
                <a:spcPts val="0"/>
              </a:spcBef>
              <a:spcAft>
                <a:spcPts val="0"/>
              </a:spcAft>
              <a:buClr>
                <a:srgbClr val="000000"/>
              </a:buClr>
              <a:buSzPct val="100000"/>
              <a:buChar char="○"/>
            </a:pPr>
            <a:r>
              <a:rPr lang="en" sz="1458">
                <a:solidFill>
                  <a:srgbClr val="000000"/>
                </a:solidFill>
              </a:rPr>
              <a:t>Q50 = I’m not actually the one who’s guilty about what i’m accused of</a:t>
            </a:r>
            <a:endParaRPr sz="1458">
              <a:solidFill>
                <a:srgbClr val="000000"/>
              </a:solidFill>
            </a:endParaRPr>
          </a:p>
          <a:p>
            <a:pPr marL="914400" lvl="1" indent="-297894" algn="l" rtl="0">
              <a:spcBef>
                <a:spcPts val="0"/>
              </a:spcBef>
              <a:spcAft>
                <a:spcPts val="0"/>
              </a:spcAft>
              <a:buClr>
                <a:srgbClr val="000000"/>
              </a:buClr>
              <a:buSzPct val="100000"/>
              <a:buChar char="○"/>
            </a:pPr>
            <a:r>
              <a:rPr lang="en" sz="1408">
                <a:solidFill>
                  <a:srgbClr val="000000"/>
                </a:solidFill>
              </a:rPr>
              <a:t>Q51 = I'm not the one who's wrong about problems at home</a:t>
            </a:r>
            <a:endParaRPr sz="1408">
              <a:solidFill>
                <a:srgbClr val="000000"/>
              </a:solidFill>
            </a:endParaRPr>
          </a:p>
          <a:p>
            <a:pPr marL="914400" lvl="1" indent="-294004" algn="l" rtl="0">
              <a:spcBef>
                <a:spcPts val="0"/>
              </a:spcBef>
              <a:spcAft>
                <a:spcPts val="0"/>
              </a:spcAft>
              <a:buClr>
                <a:srgbClr val="000000"/>
              </a:buClr>
              <a:buSzPct val="100000"/>
              <a:buChar char="○"/>
            </a:pPr>
            <a:r>
              <a:rPr lang="en" sz="1329">
                <a:solidFill>
                  <a:srgbClr val="000000"/>
                </a:solidFill>
              </a:rPr>
              <a:t>Q52 = I wouldn't hesitate to tell my spouse about his/her inadequacy</a:t>
            </a:r>
            <a:endParaRPr sz="1329">
              <a:solidFill>
                <a:srgbClr val="000000"/>
              </a:solidFill>
            </a:endParaRPr>
          </a:p>
          <a:p>
            <a:pPr marL="914400" lvl="1" indent="-294004" algn="l" rtl="0">
              <a:spcBef>
                <a:spcPts val="0"/>
              </a:spcBef>
              <a:spcAft>
                <a:spcPts val="0"/>
              </a:spcAft>
              <a:buClr>
                <a:srgbClr val="000000"/>
              </a:buClr>
              <a:buSzPct val="100000"/>
              <a:buChar char="○"/>
            </a:pPr>
            <a:r>
              <a:rPr lang="en" sz="1329">
                <a:solidFill>
                  <a:srgbClr val="000000"/>
                </a:solidFill>
              </a:rPr>
              <a:t>Q53 = When I discuss - I remind my spouse of spouse of her/his inadequacy</a:t>
            </a:r>
            <a:endParaRPr sz="1200">
              <a:solidFill>
                <a:srgbClr val="000000"/>
              </a:solidFill>
            </a:endParaRPr>
          </a:p>
        </p:txBody>
      </p:sp>
      <p:pic>
        <p:nvPicPr>
          <p:cNvPr id="213" name="Google Shape;213;p34"/>
          <p:cNvPicPr preferRelativeResize="0"/>
          <p:nvPr/>
        </p:nvPicPr>
        <p:blipFill>
          <a:blip r:embed="rId3">
            <a:alphaModFix/>
          </a:blip>
          <a:stretch>
            <a:fillRect/>
          </a:stretch>
        </p:blipFill>
        <p:spPr>
          <a:xfrm>
            <a:off x="6190888" y="2131750"/>
            <a:ext cx="2882826" cy="2799774"/>
          </a:xfrm>
          <a:prstGeom prst="rect">
            <a:avLst/>
          </a:prstGeom>
          <a:noFill/>
          <a:ln>
            <a:noFill/>
          </a:ln>
        </p:spPr>
      </p:pic>
      <p:sp>
        <p:nvSpPr>
          <p:cNvPr id="214" name="Google Shape;214;p34"/>
          <p:cNvSpPr/>
          <p:nvPr/>
        </p:nvSpPr>
        <p:spPr>
          <a:xfrm>
            <a:off x="7432023" y="3212759"/>
            <a:ext cx="290400" cy="2283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4"/>
          <p:cNvSpPr/>
          <p:nvPr/>
        </p:nvSpPr>
        <p:spPr>
          <a:xfrm rot="10800000" flipH="1">
            <a:off x="6599273" y="2390605"/>
            <a:ext cx="290400" cy="3495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4"/>
          <p:cNvSpPr/>
          <p:nvPr/>
        </p:nvSpPr>
        <p:spPr>
          <a:xfrm flipH="1">
            <a:off x="8289425" y="4096100"/>
            <a:ext cx="189600" cy="1794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220"/>
        <p:cNvGrpSpPr/>
        <p:nvPr/>
      </p:nvGrpSpPr>
      <p:grpSpPr>
        <a:xfrm>
          <a:off x="0" y="0"/>
          <a:ext cx="0" cy="0"/>
          <a:chOff x="0" y="0"/>
          <a:chExt cx="0" cy="0"/>
        </a:xfrm>
      </p:grpSpPr>
      <p:sp>
        <p:nvSpPr>
          <p:cNvPr id="221" name="Google Shape;221;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Exploration - Second Dataset </a:t>
            </a:r>
            <a:endParaRPr/>
          </a:p>
        </p:txBody>
      </p:sp>
      <p:sp>
        <p:nvSpPr>
          <p:cNvPr id="222" name="Google Shape;222;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rgbClr val="000000"/>
                </a:solidFill>
              </a:rPr>
              <a:t>We used the second dataset to answer our second research question.</a:t>
            </a:r>
            <a:endParaRPr>
              <a:solidFill>
                <a:srgbClr val="000000"/>
              </a:solidFill>
            </a:endParaRPr>
          </a:p>
          <a:p>
            <a:pPr marL="0" lvl="0" indent="0" algn="l" rtl="0">
              <a:spcBef>
                <a:spcPts val="1200"/>
              </a:spcBef>
              <a:spcAft>
                <a:spcPts val="0"/>
              </a:spcAft>
              <a:buNone/>
            </a:pPr>
            <a:r>
              <a:rPr lang="en">
                <a:solidFill>
                  <a:srgbClr val="000000"/>
                </a:solidFill>
              </a:rPr>
              <a:t>To find out the current situation in US divorce, our group used the world divorce rate dataset to visualize how the divorce rate changed in the US in last few decades. Based on this, we also tried to predict the divorce trend in the future ten years. [We used R to extract the subdataset from the original dataset and conducted the prediction with Tableau]</a:t>
            </a:r>
            <a:endParaRPr>
              <a:solidFill>
                <a:srgbClr val="000000"/>
              </a:solidFill>
            </a:endParaRPr>
          </a:p>
          <a:p>
            <a:pPr marL="0" lvl="0" indent="0" algn="l" rtl="0">
              <a:spcBef>
                <a:spcPts val="1200"/>
              </a:spcBef>
              <a:spcAft>
                <a:spcPts val="1200"/>
              </a:spcAft>
              <a:buNone/>
            </a:pPr>
            <a:r>
              <a:rPr lang="en">
                <a:solidFill>
                  <a:srgbClr val="000000"/>
                </a:solidFill>
              </a:rPr>
              <a:t>To compare the divorce situation in US with other countries, we picked some representatives from the 167 countries and used R to generate several visualizations. </a:t>
            </a:r>
            <a:endParaRPr>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226"/>
        <p:cNvGrpSpPr/>
        <p:nvPr/>
      </p:nvGrpSpPr>
      <p:grpSpPr>
        <a:xfrm>
          <a:off x="0" y="0"/>
          <a:ext cx="0" cy="0"/>
          <a:chOff x="0" y="0"/>
          <a:chExt cx="0" cy="0"/>
        </a:xfrm>
      </p:grpSpPr>
      <p:sp>
        <p:nvSpPr>
          <p:cNvPr id="227" name="Google Shape;227;p36"/>
          <p:cNvSpPr txBox="1">
            <a:spLocks noGrp="1"/>
          </p:cNvSpPr>
          <p:nvPr>
            <p:ph type="title"/>
          </p:nvPr>
        </p:nvSpPr>
        <p:spPr>
          <a:xfrm>
            <a:off x="311700" y="1855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Research Question 2 - the current situation of divorce in the US  using R and Tableau </a:t>
            </a:r>
            <a:endParaRPr/>
          </a:p>
        </p:txBody>
      </p:sp>
      <p:sp>
        <p:nvSpPr>
          <p:cNvPr id="228" name="Google Shape;228;p36"/>
          <p:cNvSpPr txBox="1">
            <a:spLocks noGrp="1"/>
          </p:cNvSpPr>
          <p:nvPr>
            <p:ph type="body" idx="1"/>
          </p:nvPr>
        </p:nvSpPr>
        <p:spPr>
          <a:xfrm>
            <a:off x="311700" y="1006100"/>
            <a:ext cx="8520600" cy="3764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rgbClr val="000000"/>
              </a:buClr>
              <a:buSzPts val="1800"/>
              <a:buChar char="●"/>
            </a:pPr>
            <a:r>
              <a:rPr lang="en">
                <a:solidFill>
                  <a:srgbClr val="000000"/>
                </a:solidFill>
              </a:rPr>
              <a:t>Extract the subdataset divorce_usa from the original dataset in R</a:t>
            </a:r>
            <a:endParaRPr>
              <a:solidFill>
                <a:srgbClr val="000000"/>
              </a:solidFill>
            </a:endParaRPr>
          </a:p>
          <a:p>
            <a:pPr marL="0" lvl="0" indent="0" algn="l" rtl="0">
              <a:spcBef>
                <a:spcPts val="1200"/>
              </a:spcBef>
              <a:spcAft>
                <a:spcPts val="0"/>
              </a:spcAft>
              <a:buNone/>
            </a:pPr>
            <a:endParaRPr>
              <a:solidFill>
                <a:srgbClr val="000000"/>
              </a:solidFill>
            </a:endParaRPr>
          </a:p>
          <a:p>
            <a:pPr marL="457200" lvl="0" indent="-342900" algn="l" rtl="0">
              <a:spcBef>
                <a:spcPts val="1200"/>
              </a:spcBef>
              <a:spcAft>
                <a:spcPts val="0"/>
              </a:spcAft>
              <a:buClr>
                <a:srgbClr val="000000"/>
              </a:buClr>
              <a:buSzPts val="1800"/>
              <a:buChar char="●"/>
            </a:pPr>
            <a:r>
              <a:rPr lang="en">
                <a:solidFill>
                  <a:srgbClr val="000000"/>
                </a:solidFill>
              </a:rPr>
              <a:t>Load the subdataset into Tableau and conducted the prediction</a:t>
            </a:r>
            <a:endParaRPr>
              <a:solidFill>
                <a:srgbClr val="000000"/>
              </a:solidFill>
            </a:endParaRPr>
          </a:p>
          <a:p>
            <a:pPr marL="0" lvl="0" indent="0" algn="l" rtl="0">
              <a:spcBef>
                <a:spcPts val="1200"/>
              </a:spcBef>
              <a:spcAft>
                <a:spcPts val="0"/>
              </a:spcAft>
              <a:buNone/>
            </a:pPr>
            <a:endParaRPr>
              <a:solidFill>
                <a:srgbClr val="000000"/>
              </a:solidFill>
            </a:endParaRPr>
          </a:p>
          <a:p>
            <a:pPr marL="914400" lvl="0" indent="0" algn="l" rtl="0">
              <a:spcBef>
                <a:spcPts val="1200"/>
              </a:spcBef>
              <a:spcAft>
                <a:spcPts val="1200"/>
              </a:spcAft>
              <a:buNone/>
            </a:pPr>
            <a:endParaRPr>
              <a:solidFill>
                <a:srgbClr val="000000"/>
              </a:solidFill>
            </a:endParaRPr>
          </a:p>
        </p:txBody>
      </p:sp>
      <p:pic>
        <p:nvPicPr>
          <p:cNvPr id="229" name="Google Shape;229;p36"/>
          <p:cNvPicPr preferRelativeResize="0"/>
          <p:nvPr/>
        </p:nvPicPr>
        <p:blipFill>
          <a:blip r:embed="rId3">
            <a:alphaModFix/>
          </a:blip>
          <a:stretch>
            <a:fillRect/>
          </a:stretch>
        </p:blipFill>
        <p:spPr>
          <a:xfrm>
            <a:off x="808850" y="1492101"/>
            <a:ext cx="6934626" cy="428825"/>
          </a:xfrm>
          <a:prstGeom prst="rect">
            <a:avLst/>
          </a:prstGeom>
          <a:noFill/>
          <a:ln>
            <a:noFill/>
          </a:ln>
        </p:spPr>
      </p:pic>
      <p:pic>
        <p:nvPicPr>
          <p:cNvPr id="230" name="Google Shape;230;p36"/>
          <p:cNvPicPr preferRelativeResize="0"/>
          <p:nvPr/>
        </p:nvPicPr>
        <p:blipFill>
          <a:blip r:embed="rId4">
            <a:alphaModFix/>
          </a:blip>
          <a:stretch>
            <a:fillRect/>
          </a:stretch>
        </p:blipFill>
        <p:spPr>
          <a:xfrm>
            <a:off x="876679" y="2374300"/>
            <a:ext cx="6629448" cy="26477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234"/>
        <p:cNvGrpSpPr/>
        <p:nvPr/>
      </p:nvGrpSpPr>
      <p:grpSpPr>
        <a:xfrm>
          <a:off x="0" y="0"/>
          <a:ext cx="0" cy="0"/>
          <a:chOff x="0" y="0"/>
          <a:chExt cx="0" cy="0"/>
        </a:xfrm>
      </p:grpSpPr>
      <p:sp>
        <p:nvSpPr>
          <p:cNvPr id="235" name="Google Shape;235;p37"/>
          <p:cNvSpPr txBox="1">
            <a:spLocks noGrp="1"/>
          </p:cNvSpPr>
          <p:nvPr>
            <p:ph type="title"/>
          </p:nvPr>
        </p:nvSpPr>
        <p:spPr>
          <a:xfrm>
            <a:off x="311700" y="3206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Research Question 2 - Comparisons with countries in divorce rate using R </a:t>
            </a:r>
            <a:endParaRPr/>
          </a:p>
        </p:txBody>
      </p:sp>
      <p:sp>
        <p:nvSpPr>
          <p:cNvPr id="236" name="Google Shape;236;p37"/>
          <p:cNvSpPr txBox="1">
            <a:spLocks noGrp="1"/>
          </p:cNvSpPr>
          <p:nvPr>
            <p:ph type="body" idx="1"/>
          </p:nvPr>
        </p:nvSpPr>
        <p:spPr>
          <a:xfrm>
            <a:off x="311700" y="1186950"/>
            <a:ext cx="8520600" cy="35835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rgbClr val="000000"/>
              </a:buClr>
              <a:buSzPts val="1800"/>
              <a:buChar char="●"/>
            </a:pPr>
            <a:r>
              <a:rPr lang="en">
                <a:solidFill>
                  <a:srgbClr val="000000"/>
                </a:solidFill>
              </a:rPr>
              <a:t>Developed Countries</a:t>
            </a:r>
            <a:endParaRPr>
              <a:solidFill>
                <a:srgbClr val="000000"/>
              </a:solidFill>
            </a:endParaRPr>
          </a:p>
          <a:p>
            <a:pPr marL="457200" lvl="0" indent="0" algn="l" rtl="0">
              <a:spcBef>
                <a:spcPts val="1200"/>
              </a:spcBef>
              <a:spcAft>
                <a:spcPts val="0"/>
              </a:spcAft>
              <a:buNone/>
            </a:pPr>
            <a:endParaRPr>
              <a:solidFill>
                <a:srgbClr val="000000"/>
              </a:solidFill>
            </a:endParaRPr>
          </a:p>
          <a:p>
            <a:pPr marL="0" lvl="0" indent="0" algn="l" rtl="0">
              <a:spcBef>
                <a:spcPts val="1200"/>
              </a:spcBef>
              <a:spcAft>
                <a:spcPts val="0"/>
              </a:spcAft>
              <a:buNone/>
            </a:pPr>
            <a:endParaRPr>
              <a:solidFill>
                <a:srgbClr val="000000"/>
              </a:solidFill>
            </a:endParaRPr>
          </a:p>
          <a:p>
            <a:pPr marL="914400" lvl="0" indent="0" algn="l" rtl="0">
              <a:spcBef>
                <a:spcPts val="1200"/>
              </a:spcBef>
              <a:spcAft>
                <a:spcPts val="1200"/>
              </a:spcAft>
              <a:buNone/>
            </a:pPr>
            <a:endParaRPr>
              <a:solidFill>
                <a:srgbClr val="000000"/>
              </a:solidFill>
            </a:endParaRPr>
          </a:p>
        </p:txBody>
      </p:sp>
      <p:pic>
        <p:nvPicPr>
          <p:cNvPr id="237" name="Google Shape;237;p37"/>
          <p:cNvPicPr preferRelativeResize="0"/>
          <p:nvPr/>
        </p:nvPicPr>
        <p:blipFill>
          <a:blip r:embed="rId3">
            <a:alphaModFix/>
          </a:blip>
          <a:stretch>
            <a:fillRect/>
          </a:stretch>
        </p:blipFill>
        <p:spPr>
          <a:xfrm>
            <a:off x="633050" y="1644925"/>
            <a:ext cx="7551323" cy="3410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241"/>
        <p:cNvGrpSpPr/>
        <p:nvPr/>
      </p:nvGrpSpPr>
      <p:grpSpPr>
        <a:xfrm>
          <a:off x="0" y="0"/>
          <a:ext cx="0" cy="0"/>
          <a:chOff x="0" y="0"/>
          <a:chExt cx="0" cy="0"/>
        </a:xfrm>
      </p:grpSpPr>
      <p:sp>
        <p:nvSpPr>
          <p:cNvPr id="242" name="Google Shape;242;p38"/>
          <p:cNvSpPr txBox="1">
            <a:spLocks noGrp="1"/>
          </p:cNvSpPr>
          <p:nvPr>
            <p:ph type="title"/>
          </p:nvPr>
        </p:nvSpPr>
        <p:spPr>
          <a:xfrm>
            <a:off x="311700" y="476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Research Question 2 - Comparisons with countries in divorce rate using R  </a:t>
            </a:r>
            <a:endParaRPr/>
          </a:p>
        </p:txBody>
      </p:sp>
      <p:sp>
        <p:nvSpPr>
          <p:cNvPr id="243" name="Google Shape;243;p38"/>
          <p:cNvSpPr txBox="1">
            <a:spLocks noGrp="1"/>
          </p:cNvSpPr>
          <p:nvPr>
            <p:ph type="body" idx="1"/>
          </p:nvPr>
        </p:nvSpPr>
        <p:spPr>
          <a:xfrm>
            <a:off x="311700" y="836525"/>
            <a:ext cx="8520600" cy="3933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rgbClr val="000000"/>
                </a:solidFill>
              </a:rPr>
              <a:t>Countries with high levels of tertiary education</a:t>
            </a:r>
            <a:endParaRPr>
              <a:solidFill>
                <a:srgbClr val="000000"/>
              </a:solidFill>
            </a:endParaRPr>
          </a:p>
          <a:p>
            <a:pPr marL="457200" lvl="0" indent="0" algn="l" rtl="0">
              <a:spcBef>
                <a:spcPts val="1200"/>
              </a:spcBef>
              <a:spcAft>
                <a:spcPts val="0"/>
              </a:spcAft>
              <a:buNone/>
            </a:pPr>
            <a:endParaRPr>
              <a:solidFill>
                <a:srgbClr val="000000"/>
              </a:solidFill>
            </a:endParaRPr>
          </a:p>
          <a:p>
            <a:pPr marL="0" lvl="0" indent="0" algn="l" rtl="0">
              <a:spcBef>
                <a:spcPts val="1200"/>
              </a:spcBef>
              <a:spcAft>
                <a:spcPts val="0"/>
              </a:spcAft>
              <a:buNone/>
            </a:pPr>
            <a:endParaRPr>
              <a:solidFill>
                <a:srgbClr val="000000"/>
              </a:solidFill>
            </a:endParaRPr>
          </a:p>
          <a:p>
            <a:pPr marL="914400" lvl="0" indent="0" algn="l" rtl="0">
              <a:spcBef>
                <a:spcPts val="1200"/>
              </a:spcBef>
              <a:spcAft>
                <a:spcPts val="1200"/>
              </a:spcAft>
              <a:buNone/>
            </a:pPr>
            <a:endParaRPr>
              <a:solidFill>
                <a:srgbClr val="000000"/>
              </a:solidFill>
            </a:endParaRPr>
          </a:p>
        </p:txBody>
      </p:sp>
      <p:pic>
        <p:nvPicPr>
          <p:cNvPr id="244" name="Google Shape;244;p38"/>
          <p:cNvPicPr preferRelativeResize="0"/>
          <p:nvPr/>
        </p:nvPicPr>
        <p:blipFill>
          <a:blip r:embed="rId3">
            <a:alphaModFix/>
          </a:blip>
          <a:stretch>
            <a:fillRect/>
          </a:stretch>
        </p:blipFill>
        <p:spPr>
          <a:xfrm>
            <a:off x="503709" y="1390487"/>
            <a:ext cx="8223701" cy="35721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248"/>
        <p:cNvGrpSpPr/>
        <p:nvPr/>
      </p:nvGrpSpPr>
      <p:grpSpPr>
        <a:xfrm>
          <a:off x="0" y="0"/>
          <a:ext cx="0" cy="0"/>
          <a:chOff x="0" y="0"/>
          <a:chExt cx="0" cy="0"/>
        </a:xfrm>
      </p:grpSpPr>
      <p:sp>
        <p:nvSpPr>
          <p:cNvPr id="249" name="Google Shape;249;p39"/>
          <p:cNvSpPr txBox="1">
            <a:spLocks noGrp="1"/>
          </p:cNvSpPr>
          <p:nvPr>
            <p:ph type="title"/>
          </p:nvPr>
        </p:nvSpPr>
        <p:spPr>
          <a:xfrm>
            <a:off x="311700" y="578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Research Question 2 - Comparisons with countries in divorce rate using R </a:t>
            </a:r>
            <a:endParaRPr/>
          </a:p>
        </p:txBody>
      </p:sp>
      <p:sp>
        <p:nvSpPr>
          <p:cNvPr id="250" name="Google Shape;250;p39"/>
          <p:cNvSpPr txBox="1">
            <a:spLocks noGrp="1"/>
          </p:cNvSpPr>
          <p:nvPr>
            <p:ph type="body" idx="1"/>
          </p:nvPr>
        </p:nvSpPr>
        <p:spPr>
          <a:xfrm>
            <a:off x="311700" y="893375"/>
            <a:ext cx="8520600" cy="3877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rgbClr val="000000"/>
              </a:buClr>
              <a:buSzPts val="1800"/>
              <a:buChar char="●"/>
            </a:pPr>
            <a:r>
              <a:rPr lang="en">
                <a:solidFill>
                  <a:srgbClr val="000000"/>
                </a:solidFill>
              </a:rPr>
              <a:t>Countries with similar population size</a:t>
            </a:r>
            <a:endParaRPr>
              <a:solidFill>
                <a:srgbClr val="000000"/>
              </a:solidFill>
            </a:endParaRPr>
          </a:p>
          <a:p>
            <a:pPr marL="457200" lvl="0" indent="0" algn="l" rtl="0">
              <a:spcBef>
                <a:spcPts val="1200"/>
              </a:spcBef>
              <a:spcAft>
                <a:spcPts val="0"/>
              </a:spcAft>
              <a:buNone/>
            </a:pPr>
            <a:endParaRPr>
              <a:solidFill>
                <a:srgbClr val="000000"/>
              </a:solidFill>
            </a:endParaRPr>
          </a:p>
          <a:p>
            <a:pPr marL="0" lvl="0" indent="0" algn="l" rtl="0">
              <a:spcBef>
                <a:spcPts val="1200"/>
              </a:spcBef>
              <a:spcAft>
                <a:spcPts val="0"/>
              </a:spcAft>
              <a:buNone/>
            </a:pPr>
            <a:endParaRPr>
              <a:solidFill>
                <a:srgbClr val="000000"/>
              </a:solidFill>
            </a:endParaRPr>
          </a:p>
          <a:p>
            <a:pPr marL="914400" lvl="0" indent="0" algn="l" rtl="0">
              <a:spcBef>
                <a:spcPts val="1200"/>
              </a:spcBef>
              <a:spcAft>
                <a:spcPts val="1200"/>
              </a:spcAft>
              <a:buNone/>
            </a:pPr>
            <a:endParaRPr>
              <a:solidFill>
                <a:srgbClr val="000000"/>
              </a:solidFill>
            </a:endParaRPr>
          </a:p>
        </p:txBody>
      </p:sp>
      <p:pic>
        <p:nvPicPr>
          <p:cNvPr id="251" name="Google Shape;251;p39"/>
          <p:cNvPicPr preferRelativeResize="0"/>
          <p:nvPr/>
        </p:nvPicPr>
        <p:blipFill>
          <a:blip r:embed="rId3">
            <a:alphaModFix/>
          </a:blip>
          <a:stretch>
            <a:fillRect/>
          </a:stretch>
        </p:blipFill>
        <p:spPr>
          <a:xfrm>
            <a:off x="311700" y="1423200"/>
            <a:ext cx="8661049" cy="34716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255"/>
        <p:cNvGrpSpPr/>
        <p:nvPr/>
      </p:nvGrpSpPr>
      <p:grpSpPr>
        <a:xfrm>
          <a:off x="0" y="0"/>
          <a:ext cx="0" cy="0"/>
          <a:chOff x="0" y="0"/>
          <a:chExt cx="0" cy="0"/>
        </a:xfrm>
      </p:grpSpPr>
      <p:sp>
        <p:nvSpPr>
          <p:cNvPr id="256" name="Google Shape;256;p40"/>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Evaluation and Interpretation for Research Question 2 </a:t>
            </a:r>
            <a:endParaRPr/>
          </a:p>
        </p:txBody>
      </p:sp>
      <p:sp>
        <p:nvSpPr>
          <p:cNvPr id="257" name="Google Shape;257;p40"/>
          <p:cNvSpPr txBox="1">
            <a:spLocks noGrp="1"/>
          </p:cNvSpPr>
          <p:nvPr>
            <p:ph type="body" idx="1"/>
          </p:nvPr>
        </p:nvSpPr>
        <p:spPr>
          <a:xfrm>
            <a:off x="311700" y="915650"/>
            <a:ext cx="8520600" cy="4013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a:solidFill>
                  <a:srgbClr val="3D85C6"/>
                </a:solidFill>
              </a:rPr>
              <a:t>What is the current situation of divorce in the US? Is it still a topic that need to be seriously considered compared to other countries?</a:t>
            </a:r>
            <a:endParaRPr sz="2000">
              <a:solidFill>
                <a:srgbClr val="3D85C6"/>
              </a:solidFill>
            </a:endParaRPr>
          </a:p>
          <a:p>
            <a:pPr marL="457200" lvl="0" indent="-342900" algn="l" rtl="0">
              <a:spcBef>
                <a:spcPts val="1200"/>
              </a:spcBef>
              <a:spcAft>
                <a:spcPts val="0"/>
              </a:spcAft>
              <a:buClr>
                <a:srgbClr val="000000"/>
              </a:buClr>
              <a:buSzPts val="1800"/>
              <a:buChar char="●"/>
            </a:pPr>
            <a:r>
              <a:rPr lang="en">
                <a:solidFill>
                  <a:srgbClr val="000000"/>
                </a:solidFill>
              </a:rPr>
              <a:t>The overall divorce rate in the US has been declining in recent years.</a:t>
            </a:r>
            <a:endParaRPr>
              <a:solidFill>
                <a:srgbClr val="000000"/>
              </a:solidFill>
            </a:endParaRPr>
          </a:p>
          <a:p>
            <a:pPr marL="457200" marR="0" lvl="0" indent="-342900" algn="l" rtl="0">
              <a:lnSpc>
                <a:spcPct val="115000"/>
              </a:lnSpc>
              <a:spcBef>
                <a:spcPts val="0"/>
              </a:spcBef>
              <a:spcAft>
                <a:spcPts val="0"/>
              </a:spcAft>
              <a:buClr>
                <a:srgbClr val="000000"/>
              </a:buClr>
              <a:buSzPts val="1800"/>
              <a:buChar char="●"/>
            </a:pPr>
            <a:r>
              <a:rPr lang="en">
                <a:solidFill>
                  <a:srgbClr val="000000"/>
                </a:solidFill>
              </a:rPr>
              <a:t>The divorce rate in the US dropped to 2.9 divorces per 1,000 population in 2018, which is the lowest rate recorded in over 50 years.</a:t>
            </a:r>
            <a:endParaRPr>
              <a:solidFill>
                <a:srgbClr val="000000"/>
              </a:solidFill>
            </a:endParaRPr>
          </a:p>
          <a:p>
            <a:pPr marL="457200" marR="0" lvl="0" indent="-342900" algn="l" rtl="0">
              <a:lnSpc>
                <a:spcPct val="115000"/>
              </a:lnSpc>
              <a:spcBef>
                <a:spcPts val="0"/>
              </a:spcBef>
              <a:spcAft>
                <a:spcPts val="0"/>
              </a:spcAft>
              <a:buClr>
                <a:srgbClr val="000000"/>
              </a:buClr>
              <a:buSzPts val="1800"/>
              <a:buChar char="●"/>
            </a:pPr>
            <a:r>
              <a:rPr lang="en">
                <a:solidFill>
                  <a:srgbClr val="000000"/>
                </a:solidFill>
              </a:rPr>
              <a:t>From the prediction, the divorce rate in the US would keep declining in the next ten years.</a:t>
            </a:r>
            <a:endParaRPr>
              <a:solidFill>
                <a:srgbClr val="000000"/>
              </a:solidFill>
            </a:endParaRPr>
          </a:p>
          <a:p>
            <a:pPr marL="457200" marR="0" lvl="0" indent="-342900" algn="l" rtl="0">
              <a:lnSpc>
                <a:spcPct val="115000"/>
              </a:lnSpc>
              <a:spcBef>
                <a:spcPts val="0"/>
              </a:spcBef>
              <a:spcAft>
                <a:spcPts val="0"/>
              </a:spcAft>
              <a:buClr>
                <a:srgbClr val="000000"/>
              </a:buClr>
              <a:buSzPts val="1800"/>
              <a:buChar char="●"/>
            </a:pPr>
            <a:r>
              <a:rPr lang="en">
                <a:solidFill>
                  <a:srgbClr val="000000"/>
                </a:solidFill>
              </a:rPr>
              <a:t>However, the divorce rate in the US is obviously higher than other countries sharing some similarities.</a:t>
            </a:r>
            <a:endParaRPr>
              <a:solidFill>
                <a:srgbClr val="000000"/>
              </a:solidFill>
            </a:endParaRPr>
          </a:p>
          <a:p>
            <a:pPr marL="457200" marR="0" lvl="0" indent="-342900" algn="l" rtl="0">
              <a:lnSpc>
                <a:spcPct val="115000"/>
              </a:lnSpc>
              <a:spcBef>
                <a:spcPts val="0"/>
              </a:spcBef>
              <a:spcAft>
                <a:spcPts val="0"/>
              </a:spcAft>
              <a:buClr>
                <a:srgbClr val="000000"/>
              </a:buClr>
              <a:buSzPts val="1800"/>
              <a:buFont typeface="Roboto"/>
              <a:buChar char="●"/>
            </a:pPr>
            <a:r>
              <a:rPr lang="en">
                <a:solidFill>
                  <a:srgbClr val="000000"/>
                </a:solidFill>
              </a:rPr>
              <a:t>Therefore, divorce in the US is still a topic need to be seriously considered compared to other countries</a:t>
            </a:r>
            <a:r>
              <a:rPr lang="en">
                <a:solidFill>
                  <a:srgbClr val="000000"/>
                </a:solidFill>
                <a:latin typeface="Roboto"/>
                <a:ea typeface="Roboto"/>
                <a:cs typeface="Roboto"/>
                <a:sym typeface="Roboto"/>
              </a:rPr>
              <a:t>.</a:t>
            </a:r>
            <a:endParaRPr sz="1200">
              <a:solidFill>
                <a:srgbClr val="00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261"/>
        <p:cNvGrpSpPr/>
        <p:nvPr/>
      </p:nvGrpSpPr>
      <p:grpSpPr>
        <a:xfrm>
          <a:off x="0" y="0"/>
          <a:ext cx="0" cy="0"/>
          <a:chOff x="0" y="0"/>
          <a:chExt cx="0" cy="0"/>
        </a:xfrm>
      </p:grpSpPr>
      <p:sp>
        <p:nvSpPr>
          <p:cNvPr id="262" name="Google Shape;262;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Approach </a:t>
            </a:r>
            <a:endParaRPr/>
          </a:p>
        </p:txBody>
      </p:sp>
      <p:pic>
        <p:nvPicPr>
          <p:cNvPr id="263" name="Google Shape;263;p41"/>
          <p:cNvPicPr preferRelativeResize="0"/>
          <p:nvPr/>
        </p:nvPicPr>
        <p:blipFill>
          <a:blip r:embed="rId3">
            <a:alphaModFix/>
          </a:blip>
          <a:stretch>
            <a:fillRect/>
          </a:stretch>
        </p:blipFill>
        <p:spPr>
          <a:xfrm>
            <a:off x="829600" y="1173275"/>
            <a:ext cx="7735975" cy="3719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Introduction </a:t>
            </a:r>
            <a:endParaRPr/>
          </a:p>
        </p:txBody>
      </p:sp>
      <p:sp>
        <p:nvSpPr>
          <p:cNvPr id="73" name="Google Shape;73;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rgbClr val="000000"/>
              </a:buClr>
              <a:buSzPts val="1800"/>
              <a:buChar char="●"/>
            </a:pPr>
            <a:r>
              <a:rPr lang="en">
                <a:solidFill>
                  <a:srgbClr val="000000"/>
                </a:solidFill>
              </a:rPr>
              <a:t>Divorce is the process of canceling/terminating a marriage between partners </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Results into many complex relationship once the partners tend to dispute </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Causation?</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Personal</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Interpersonal</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Societal factors</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Psychological influence</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Getting a divorce can impact many situations which takes a toll financially, emotionally, and other members of the family</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Using few datasets, we will analyze and interpret what leads to a divorce and how the rates of divorce are increasing in many nations</a:t>
            </a:r>
            <a:endParaRPr>
              <a:solidFill>
                <a:srgbClr val="000000"/>
              </a:solidFill>
            </a:endParaRPr>
          </a:p>
        </p:txBody>
      </p:sp>
      <p:pic>
        <p:nvPicPr>
          <p:cNvPr id="74" name="Google Shape;74;p15"/>
          <p:cNvPicPr preferRelativeResize="0"/>
          <p:nvPr/>
        </p:nvPicPr>
        <p:blipFill>
          <a:blip r:embed="rId3">
            <a:alphaModFix/>
          </a:blip>
          <a:stretch>
            <a:fillRect/>
          </a:stretch>
        </p:blipFill>
        <p:spPr>
          <a:xfrm>
            <a:off x="5579925" y="1828800"/>
            <a:ext cx="3434448" cy="13181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267"/>
        <p:cNvGrpSpPr/>
        <p:nvPr/>
      </p:nvGrpSpPr>
      <p:grpSpPr>
        <a:xfrm>
          <a:off x="0" y="0"/>
          <a:ext cx="0" cy="0"/>
          <a:chOff x="0" y="0"/>
          <a:chExt cx="0" cy="0"/>
        </a:xfrm>
      </p:grpSpPr>
      <p:sp>
        <p:nvSpPr>
          <p:cNvPr id="268" name="Google Shape;268;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&amp; Algorithm</a:t>
            </a:r>
            <a:endParaRPr/>
          </a:p>
        </p:txBody>
      </p:sp>
      <p:sp>
        <p:nvSpPr>
          <p:cNvPr id="269" name="Google Shape;269;p42"/>
          <p:cNvSpPr txBox="1">
            <a:spLocks noGrp="1"/>
          </p:cNvSpPr>
          <p:nvPr>
            <p:ph type="body" idx="1"/>
          </p:nvPr>
        </p:nvSpPr>
        <p:spPr>
          <a:xfrm>
            <a:off x="221275" y="1095950"/>
            <a:ext cx="8520600" cy="4047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rgbClr val="000000"/>
              </a:buClr>
              <a:buSzPts val="1800"/>
              <a:buChar char="●"/>
            </a:pPr>
            <a:r>
              <a:rPr lang="en">
                <a:solidFill>
                  <a:srgbClr val="000000"/>
                </a:solidFill>
              </a:rPr>
              <a:t>Python:</a:t>
            </a:r>
            <a:endParaRPr>
              <a:solidFill>
                <a:srgbClr val="000000"/>
              </a:solidFill>
            </a:endParaRPr>
          </a:p>
          <a:p>
            <a:pPr marL="914400" lvl="1" indent="-330200" algn="l" rtl="0">
              <a:spcBef>
                <a:spcPts val="0"/>
              </a:spcBef>
              <a:spcAft>
                <a:spcPts val="0"/>
              </a:spcAft>
              <a:buClr>
                <a:srgbClr val="000000"/>
              </a:buClr>
              <a:buSzPts val="1600"/>
              <a:buChar char="○"/>
            </a:pPr>
            <a:r>
              <a:rPr lang="en" sz="1600">
                <a:solidFill>
                  <a:srgbClr val="000000"/>
                </a:solidFill>
              </a:rPr>
              <a:t>Logistic Regression</a:t>
            </a:r>
            <a:endParaRPr sz="1600">
              <a:solidFill>
                <a:srgbClr val="000000"/>
              </a:solidFill>
            </a:endParaRPr>
          </a:p>
          <a:p>
            <a:pPr marL="914400" lvl="1" indent="-330200" algn="l" rtl="0">
              <a:spcBef>
                <a:spcPts val="0"/>
              </a:spcBef>
              <a:spcAft>
                <a:spcPts val="0"/>
              </a:spcAft>
              <a:buClr>
                <a:srgbClr val="000000"/>
              </a:buClr>
              <a:buSzPts val="1600"/>
              <a:buChar char="○"/>
            </a:pPr>
            <a:r>
              <a:rPr lang="en" sz="1600">
                <a:solidFill>
                  <a:srgbClr val="000000"/>
                </a:solidFill>
              </a:rPr>
              <a:t>Split the main dataset -&gt; </a:t>
            </a:r>
            <a:endParaRPr sz="1600">
              <a:solidFill>
                <a:srgbClr val="000000"/>
              </a:solidFill>
            </a:endParaRPr>
          </a:p>
          <a:p>
            <a:pPr marL="1371600" lvl="2" indent="-330200" algn="l" rtl="0">
              <a:spcBef>
                <a:spcPts val="0"/>
              </a:spcBef>
              <a:spcAft>
                <a:spcPts val="0"/>
              </a:spcAft>
              <a:buClr>
                <a:srgbClr val="000000"/>
              </a:buClr>
              <a:buSzPts val="1600"/>
              <a:buChar char="■"/>
            </a:pPr>
            <a:r>
              <a:rPr lang="en" sz="1600">
                <a:solidFill>
                  <a:srgbClr val="38761D"/>
                </a:solidFill>
              </a:rPr>
              <a:t>from</a:t>
            </a:r>
            <a:r>
              <a:rPr lang="en" sz="1600">
                <a:solidFill>
                  <a:srgbClr val="000000"/>
                </a:solidFill>
              </a:rPr>
              <a:t> sklearn.</a:t>
            </a:r>
            <a:r>
              <a:rPr lang="en" sz="1600">
                <a:solidFill>
                  <a:srgbClr val="3C78D8"/>
                </a:solidFill>
              </a:rPr>
              <a:t>model_selection</a:t>
            </a:r>
            <a:r>
              <a:rPr lang="en" sz="1600">
                <a:solidFill>
                  <a:srgbClr val="000000"/>
                </a:solidFill>
              </a:rPr>
              <a:t> </a:t>
            </a:r>
            <a:r>
              <a:rPr lang="en" sz="1600">
                <a:solidFill>
                  <a:srgbClr val="38761D"/>
                </a:solidFill>
              </a:rPr>
              <a:t>import</a:t>
            </a:r>
            <a:r>
              <a:rPr lang="en" sz="1600">
                <a:solidFill>
                  <a:srgbClr val="000000"/>
                </a:solidFill>
              </a:rPr>
              <a:t> train_test_split</a:t>
            </a:r>
            <a:endParaRPr sz="1600">
              <a:solidFill>
                <a:srgbClr val="000000"/>
              </a:solidFill>
            </a:endParaRPr>
          </a:p>
          <a:p>
            <a:pPr marL="1371600" lvl="2" indent="-330200" algn="l" rtl="0">
              <a:spcBef>
                <a:spcPts val="0"/>
              </a:spcBef>
              <a:spcAft>
                <a:spcPts val="0"/>
              </a:spcAft>
              <a:buClr>
                <a:srgbClr val="000000"/>
              </a:buClr>
              <a:buSzPts val="1600"/>
              <a:buChar char="■"/>
            </a:pPr>
            <a:r>
              <a:rPr lang="en" sz="1600">
                <a:solidFill>
                  <a:srgbClr val="000000"/>
                </a:solidFill>
              </a:rPr>
              <a:t>X_train,X_test,y_train, y_test=train_test_split(X,y,test_size=0.3,random_state=1)</a:t>
            </a:r>
            <a:endParaRPr sz="1600">
              <a:solidFill>
                <a:srgbClr val="000000"/>
              </a:solidFill>
            </a:endParaRPr>
          </a:p>
          <a:p>
            <a:pPr marL="914400" lvl="1" indent="-330200" algn="l" rtl="0">
              <a:spcBef>
                <a:spcPts val="0"/>
              </a:spcBef>
              <a:spcAft>
                <a:spcPts val="0"/>
              </a:spcAft>
              <a:buClr>
                <a:srgbClr val="000000"/>
              </a:buClr>
              <a:buSzPts val="1600"/>
              <a:buChar char="○"/>
            </a:pPr>
            <a:r>
              <a:rPr lang="en" sz="1600">
                <a:solidFill>
                  <a:srgbClr val="000000"/>
                </a:solidFill>
              </a:rPr>
              <a:t>Normalized the dataset by using the standardization method into the X training set and X testing set</a:t>
            </a:r>
            <a:endParaRPr sz="1600">
              <a:solidFill>
                <a:srgbClr val="000000"/>
              </a:solidFill>
            </a:endParaRPr>
          </a:p>
          <a:p>
            <a:pPr marL="914400" lvl="1" indent="-330200" algn="l" rtl="0">
              <a:spcBef>
                <a:spcPts val="0"/>
              </a:spcBef>
              <a:spcAft>
                <a:spcPts val="0"/>
              </a:spcAft>
              <a:buClr>
                <a:srgbClr val="000000"/>
              </a:buClr>
              <a:buSzPts val="1600"/>
              <a:buChar char="○"/>
            </a:pPr>
            <a:r>
              <a:rPr lang="en" sz="1600">
                <a:solidFill>
                  <a:srgbClr val="000000"/>
                </a:solidFill>
              </a:rPr>
              <a:t>Imported the LogisticRegression model from sklearn.</a:t>
            </a:r>
            <a:r>
              <a:rPr lang="en" sz="1600">
                <a:solidFill>
                  <a:srgbClr val="3C78D8"/>
                </a:solidFill>
              </a:rPr>
              <a:t>linear_model</a:t>
            </a:r>
            <a:r>
              <a:rPr lang="en" sz="1600">
                <a:solidFill>
                  <a:srgbClr val="000000"/>
                </a:solidFill>
              </a:rPr>
              <a:t> module and set the random state to 100, and fit the X training set and y training set</a:t>
            </a:r>
            <a:endParaRPr sz="1600">
              <a:solidFill>
                <a:srgbClr val="000000"/>
              </a:solidFill>
            </a:endParaRPr>
          </a:p>
          <a:p>
            <a:pPr marL="914400" lvl="1" indent="-330200" algn="l" rtl="0">
              <a:spcBef>
                <a:spcPts val="0"/>
              </a:spcBef>
              <a:spcAft>
                <a:spcPts val="0"/>
              </a:spcAft>
              <a:buClr>
                <a:srgbClr val="000000"/>
              </a:buClr>
              <a:buSzPts val="1600"/>
              <a:buChar char="○"/>
            </a:pPr>
            <a:r>
              <a:rPr lang="en" sz="1600">
                <a:solidFill>
                  <a:srgbClr val="000000"/>
                </a:solidFill>
              </a:rPr>
              <a:t>Predicted the test results by using the X testing set</a:t>
            </a:r>
            <a:endParaRPr sz="1600">
              <a:solidFill>
                <a:srgbClr val="000000"/>
              </a:solidFill>
            </a:endParaRPr>
          </a:p>
          <a:p>
            <a:pPr marL="914400" lvl="1" indent="-330200" algn="l" rtl="0">
              <a:spcBef>
                <a:spcPts val="0"/>
              </a:spcBef>
              <a:spcAft>
                <a:spcPts val="0"/>
              </a:spcAft>
              <a:buClr>
                <a:srgbClr val="000000"/>
              </a:buClr>
              <a:buSzPts val="1600"/>
              <a:buChar char="○"/>
            </a:pPr>
            <a:r>
              <a:rPr lang="en" sz="1600">
                <a:solidFill>
                  <a:srgbClr val="000000"/>
                </a:solidFill>
              </a:rPr>
              <a:t>Created a confusion matrix and printed the accuracy to see how well the model worked</a:t>
            </a:r>
            <a:endParaRPr sz="1600">
              <a:solidFill>
                <a:srgbClr val="000000"/>
              </a:solidFill>
            </a:endParaRPr>
          </a:p>
          <a:p>
            <a:pPr marL="914400" lvl="0" indent="0" algn="l" rtl="0">
              <a:spcBef>
                <a:spcPts val="1200"/>
              </a:spcBef>
              <a:spcAft>
                <a:spcPts val="1200"/>
              </a:spcAft>
              <a:buNone/>
            </a:pPr>
            <a:endParaRPr sz="1900">
              <a:solidFill>
                <a:srgbClr val="00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273"/>
        <p:cNvGrpSpPr/>
        <p:nvPr/>
      </p:nvGrpSpPr>
      <p:grpSpPr>
        <a:xfrm>
          <a:off x="0" y="0"/>
          <a:ext cx="0" cy="0"/>
          <a:chOff x="0" y="0"/>
          <a:chExt cx="0" cy="0"/>
        </a:xfrm>
      </p:grpSpPr>
      <p:sp>
        <p:nvSpPr>
          <p:cNvPr id="274" name="Google Shape;274;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Test Set Results using the X Test set</a:t>
            </a:r>
            <a:endParaRPr/>
          </a:p>
        </p:txBody>
      </p:sp>
      <p:pic>
        <p:nvPicPr>
          <p:cNvPr id="275" name="Google Shape;275;p43"/>
          <p:cNvPicPr preferRelativeResize="0"/>
          <p:nvPr/>
        </p:nvPicPr>
        <p:blipFill rotWithShape="1">
          <a:blip r:embed="rId3">
            <a:alphaModFix/>
          </a:blip>
          <a:srcRect/>
          <a:stretch/>
        </p:blipFill>
        <p:spPr>
          <a:xfrm>
            <a:off x="2038950" y="1240900"/>
            <a:ext cx="5583075" cy="35141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279"/>
        <p:cNvGrpSpPr/>
        <p:nvPr/>
      </p:nvGrpSpPr>
      <p:grpSpPr>
        <a:xfrm>
          <a:off x="0" y="0"/>
          <a:ext cx="0" cy="0"/>
          <a:chOff x="0" y="0"/>
          <a:chExt cx="0" cy="0"/>
        </a:xfrm>
      </p:grpSpPr>
      <p:sp>
        <p:nvSpPr>
          <p:cNvPr id="280" name="Google Shape;280;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Evaluation &amp; Interpretation </a:t>
            </a:r>
            <a:endParaRPr/>
          </a:p>
        </p:txBody>
      </p:sp>
      <p:sp>
        <p:nvSpPr>
          <p:cNvPr id="281" name="Google Shape;281;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rgbClr val="000000"/>
              </a:buClr>
              <a:buSzPts val="1800"/>
              <a:buChar char="●"/>
            </a:pPr>
            <a:r>
              <a:rPr lang="en">
                <a:solidFill>
                  <a:srgbClr val="000000"/>
                </a:solidFill>
              </a:rPr>
              <a:t>Using a Logistic regression model in python, we received a accuracy score of 96.08%</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23 couples that are divorced are predicted correctly as divorced in the model as True Positive</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26 couples that are not divorced are predicted correctly as not divorced in the model as True Negative</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2 divorced couples are incorrectly predicted as not divorced by the model as False Negative</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There are 0 false positives, 0 not divorced couples are predicted incorrectly in the model</a:t>
            </a:r>
            <a:endParaRPr>
              <a:solidFill>
                <a:srgbClr val="000000"/>
              </a:solidFill>
            </a:endParaRPr>
          </a:p>
        </p:txBody>
      </p:sp>
      <p:pic>
        <p:nvPicPr>
          <p:cNvPr id="282" name="Google Shape;282;p44"/>
          <p:cNvPicPr preferRelativeResize="0"/>
          <p:nvPr/>
        </p:nvPicPr>
        <p:blipFill>
          <a:blip r:embed="rId3">
            <a:alphaModFix/>
          </a:blip>
          <a:stretch>
            <a:fillRect/>
          </a:stretch>
        </p:blipFill>
        <p:spPr>
          <a:xfrm>
            <a:off x="4355375" y="60200"/>
            <a:ext cx="4696124" cy="10922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286"/>
        <p:cNvGrpSpPr/>
        <p:nvPr/>
      </p:nvGrpSpPr>
      <p:grpSpPr>
        <a:xfrm>
          <a:off x="0" y="0"/>
          <a:ext cx="0" cy="0"/>
          <a:chOff x="0" y="0"/>
          <a:chExt cx="0" cy="0"/>
        </a:xfrm>
      </p:grpSpPr>
      <p:sp>
        <p:nvSpPr>
          <p:cNvPr id="287" name="Google Shape;287;p45"/>
          <p:cNvSpPr txBox="1">
            <a:spLocks noGrp="1"/>
          </p:cNvSpPr>
          <p:nvPr>
            <p:ph type="title"/>
          </p:nvPr>
        </p:nvSpPr>
        <p:spPr>
          <a:xfrm>
            <a:off x="311700" y="1653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&amp; Algorithm &amp; Evaluation</a:t>
            </a:r>
            <a:endParaRPr/>
          </a:p>
        </p:txBody>
      </p:sp>
      <p:pic>
        <p:nvPicPr>
          <p:cNvPr id="288" name="Google Shape;288;p45"/>
          <p:cNvPicPr preferRelativeResize="0"/>
          <p:nvPr/>
        </p:nvPicPr>
        <p:blipFill>
          <a:blip r:embed="rId3">
            <a:alphaModFix/>
          </a:blip>
          <a:stretch>
            <a:fillRect/>
          </a:stretch>
        </p:blipFill>
        <p:spPr>
          <a:xfrm>
            <a:off x="5903825" y="0"/>
            <a:ext cx="3240175" cy="2007651"/>
          </a:xfrm>
          <a:prstGeom prst="rect">
            <a:avLst/>
          </a:prstGeom>
          <a:noFill/>
          <a:ln>
            <a:noFill/>
          </a:ln>
        </p:spPr>
      </p:pic>
      <p:sp>
        <p:nvSpPr>
          <p:cNvPr id="289" name="Google Shape;289;p45"/>
          <p:cNvSpPr txBox="1">
            <a:spLocks noGrp="1"/>
          </p:cNvSpPr>
          <p:nvPr>
            <p:ph type="body" idx="1"/>
          </p:nvPr>
        </p:nvSpPr>
        <p:spPr>
          <a:xfrm>
            <a:off x="130200" y="780650"/>
            <a:ext cx="6844800" cy="4929300"/>
          </a:xfrm>
          <a:prstGeom prst="rect">
            <a:avLst/>
          </a:prstGeom>
        </p:spPr>
        <p:txBody>
          <a:bodyPr spcFirstLastPara="1" wrap="square" lIns="91425" tIns="91425" rIns="91425" bIns="91425" anchor="t" anchorCtr="0">
            <a:spAutoFit/>
          </a:bodyPr>
          <a:lstStyle/>
          <a:p>
            <a:pPr marL="457200" lvl="0" indent="-342900" algn="l" rtl="0">
              <a:spcBef>
                <a:spcPts val="0"/>
              </a:spcBef>
              <a:spcAft>
                <a:spcPts val="0"/>
              </a:spcAft>
              <a:buClr>
                <a:srgbClr val="000000"/>
              </a:buClr>
              <a:buSzPts val="1800"/>
              <a:buChar char="●"/>
            </a:pPr>
            <a:r>
              <a:rPr lang="en">
                <a:solidFill>
                  <a:srgbClr val="000000"/>
                </a:solidFill>
              </a:rPr>
              <a:t>R</a:t>
            </a:r>
            <a:endParaRPr>
              <a:solidFill>
                <a:srgbClr val="000000"/>
              </a:solidFill>
            </a:endParaRPr>
          </a:p>
          <a:p>
            <a:pPr marL="914400" lvl="1" indent="-317500" algn="l" rtl="0">
              <a:spcBef>
                <a:spcPts val="0"/>
              </a:spcBef>
              <a:spcAft>
                <a:spcPts val="0"/>
              </a:spcAft>
              <a:buClr>
                <a:srgbClr val="000000"/>
              </a:buClr>
              <a:buSzPts val="1400"/>
              <a:buChar char="○"/>
            </a:pPr>
            <a:r>
              <a:rPr lang="en" sz="1500">
                <a:solidFill>
                  <a:srgbClr val="000000"/>
                </a:solidFill>
              </a:rPr>
              <a:t>Split the dataset into </a:t>
            </a:r>
            <a:r>
              <a:rPr lang="en" sz="1500" b="1">
                <a:solidFill>
                  <a:srgbClr val="000000"/>
                </a:solidFill>
              </a:rPr>
              <a:t>70%</a:t>
            </a:r>
            <a:r>
              <a:rPr lang="en" sz="1500">
                <a:solidFill>
                  <a:srgbClr val="000000"/>
                </a:solidFill>
              </a:rPr>
              <a:t> training set and </a:t>
            </a:r>
            <a:r>
              <a:rPr lang="en" sz="1500" b="1">
                <a:solidFill>
                  <a:srgbClr val="000000"/>
                </a:solidFill>
              </a:rPr>
              <a:t>30%</a:t>
            </a:r>
            <a:r>
              <a:rPr lang="en" sz="1500">
                <a:solidFill>
                  <a:srgbClr val="000000"/>
                </a:solidFill>
              </a:rPr>
              <a:t> testing set</a:t>
            </a:r>
            <a:endParaRPr>
              <a:solidFill>
                <a:srgbClr val="000000"/>
              </a:solidFill>
            </a:endParaRPr>
          </a:p>
          <a:p>
            <a:pPr marL="914400" lvl="1" indent="-330200" algn="l" rtl="0">
              <a:spcBef>
                <a:spcPts val="0"/>
              </a:spcBef>
              <a:spcAft>
                <a:spcPts val="0"/>
              </a:spcAft>
              <a:buClr>
                <a:srgbClr val="000000"/>
              </a:buClr>
              <a:buSzPts val="1600"/>
              <a:buChar char="○"/>
            </a:pPr>
            <a:r>
              <a:rPr lang="en" sz="1600" b="1">
                <a:solidFill>
                  <a:srgbClr val="000000"/>
                </a:solidFill>
              </a:rPr>
              <a:t>Feature Selection</a:t>
            </a:r>
            <a:endParaRPr>
              <a:solidFill>
                <a:srgbClr val="000000"/>
              </a:solidFill>
            </a:endParaRPr>
          </a:p>
          <a:p>
            <a:pPr marL="1371600" lvl="2" indent="-317500" algn="l" rtl="0">
              <a:spcBef>
                <a:spcPts val="0"/>
              </a:spcBef>
              <a:spcAft>
                <a:spcPts val="0"/>
              </a:spcAft>
              <a:buClr>
                <a:srgbClr val="000000"/>
              </a:buClr>
              <a:buSzPts val="1400"/>
              <a:buChar char="■"/>
            </a:pPr>
            <a:r>
              <a:rPr lang="en">
                <a:solidFill>
                  <a:srgbClr val="000000"/>
                </a:solidFill>
              </a:rPr>
              <a:t>Recursive Feature Elimination</a:t>
            </a:r>
            <a:endParaRPr>
              <a:solidFill>
                <a:srgbClr val="000000"/>
              </a:solidFill>
            </a:endParaRPr>
          </a:p>
          <a:p>
            <a:pPr marL="1828800" lvl="3" indent="-317500" algn="l" rtl="0">
              <a:spcBef>
                <a:spcPts val="0"/>
              </a:spcBef>
              <a:spcAft>
                <a:spcPts val="0"/>
              </a:spcAft>
              <a:buClr>
                <a:srgbClr val="000000"/>
              </a:buClr>
              <a:buSzPts val="1400"/>
              <a:buChar char="●"/>
            </a:pPr>
            <a:r>
              <a:rPr lang="en">
                <a:solidFill>
                  <a:srgbClr val="000000"/>
                </a:solidFill>
              </a:rPr>
              <a:t>rfeControl(functions=rfFuncs, method = "cv", number = 10)</a:t>
            </a:r>
            <a:endParaRPr>
              <a:solidFill>
                <a:srgbClr val="000000"/>
              </a:solidFill>
            </a:endParaRPr>
          </a:p>
          <a:p>
            <a:pPr marL="2286000" lvl="4" indent="-317500" algn="l" rtl="0">
              <a:spcBef>
                <a:spcPts val="0"/>
              </a:spcBef>
              <a:spcAft>
                <a:spcPts val="0"/>
              </a:spcAft>
              <a:buClr>
                <a:srgbClr val="000000"/>
              </a:buClr>
              <a:buSzPts val="1400"/>
              <a:buChar char="○"/>
            </a:pPr>
            <a:r>
              <a:rPr lang="en">
                <a:solidFill>
                  <a:srgbClr val="000000"/>
                </a:solidFill>
              </a:rPr>
              <a:t>important features - "Q40" "Q18" "Q20" "Q11" "Q17" "Q9" </a:t>
            </a:r>
            <a:endParaRPr>
              <a:solidFill>
                <a:srgbClr val="000000"/>
              </a:solidFill>
            </a:endParaRPr>
          </a:p>
          <a:p>
            <a:pPr marL="1371600" lvl="2" indent="-317500" algn="l" rtl="0">
              <a:spcBef>
                <a:spcPts val="0"/>
              </a:spcBef>
              <a:spcAft>
                <a:spcPts val="0"/>
              </a:spcAft>
              <a:buClr>
                <a:srgbClr val="000000"/>
              </a:buClr>
              <a:buSzPts val="1400"/>
              <a:buChar char="■"/>
            </a:pPr>
            <a:r>
              <a:rPr lang="en">
                <a:solidFill>
                  <a:srgbClr val="000000"/>
                </a:solidFill>
              </a:rPr>
              <a:t>Backward Selection</a:t>
            </a:r>
            <a:endParaRPr>
              <a:solidFill>
                <a:srgbClr val="000000"/>
              </a:solidFill>
            </a:endParaRPr>
          </a:p>
          <a:p>
            <a:pPr marL="1828800" lvl="3" indent="-317500" algn="l" rtl="0">
              <a:spcBef>
                <a:spcPts val="0"/>
              </a:spcBef>
              <a:spcAft>
                <a:spcPts val="0"/>
              </a:spcAft>
              <a:buClr>
                <a:srgbClr val="000000"/>
              </a:buClr>
              <a:buSzPts val="1400"/>
              <a:buChar char="●"/>
            </a:pPr>
            <a:r>
              <a:rPr lang="en">
                <a:solidFill>
                  <a:srgbClr val="000000"/>
                </a:solidFill>
              </a:rPr>
              <a:t>backmodel &lt;- step(all, direction = "backward")</a:t>
            </a:r>
            <a:endParaRPr>
              <a:solidFill>
                <a:srgbClr val="000000"/>
              </a:solidFill>
            </a:endParaRPr>
          </a:p>
          <a:p>
            <a:pPr marL="2286000" lvl="4" indent="-317500" algn="l" rtl="0">
              <a:spcBef>
                <a:spcPts val="0"/>
              </a:spcBef>
              <a:spcAft>
                <a:spcPts val="0"/>
              </a:spcAft>
              <a:buClr>
                <a:srgbClr val="000000"/>
              </a:buClr>
              <a:buSzPts val="1400"/>
              <a:buChar char="○"/>
            </a:pPr>
            <a:r>
              <a:rPr lang="en">
                <a:solidFill>
                  <a:srgbClr val="000000"/>
                </a:solidFill>
              </a:rPr>
              <a:t>important features - "Q40" "Q11" “Q6”</a:t>
            </a:r>
            <a:endParaRPr>
              <a:solidFill>
                <a:srgbClr val="000000"/>
              </a:solidFill>
            </a:endParaRPr>
          </a:p>
          <a:p>
            <a:pPr marL="1371600" lvl="2" indent="-317500" algn="l" rtl="0">
              <a:spcBef>
                <a:spcPts val="0"/>
              </a:spcBef>
              <a:spcAft>
                <a:spcPts val="0"/>
              </a:spcAft>
              <a:buClr>
                <a:srgbClr val="000000"/>
              </a:buClr>
              <a:buSzPts val="1400"/>
              <a:buChar char="■"/>
            </a:pPr>
            <a:r>
              <a:rPr lang="en">
                <a:solidFill>
                  <a:srgbClr val="000000"/>
                </a:solidFill>
              </a:rPr>
              <a:t>Learning Vector Quantization </a:t>
            </a:r>
            <a:endParaRPr>
              <a:solidFill>
                <a:srgbClr val="000000"/>
              </a:solidFill>
            </a:endParaRPr>
          </a:p>
          <a:p>
            <a:pPr marL="1828800" lvl="3" indent="-317500" algn="l" rtl="0">
              <a:spcBef>
                <a:spcPts val="0"/>
              </a:spcBef>
              <a:spcAft>
                <a:spcPts val="0"/>
              </a:spcAft>
              <a:buClr>
                <a:srgbClr val="000000"/>
              </a:buClr>
              <a:buSzPts val="1400"/>
              <a:buChar char="●"/>
            </a:pPr>
            <a:r>
              <a:rPr lang="en">
                <a:solidFill>
                  <a:srgbClr val="000000"/>
                </a:solidFill>
              </a:rPr>
              <a:t>importance_results &lt;- train(Divorce~., data=divorce_df, method="lvq", preProcess="scale", trControl=ctrl2)</a:t>
            </a:r>
            <a:endParaRPr>
              <a:solidFill>
                <a:srgbClr val="000000"/>
              </a:solidFill>
            </a:endParaRPr>
          </a:p>
          <a:p>
            <a:pPr marL="2286000" lvl="4" indent="-317500" algn="l" rtl="0">
              <a:spcBef>
                <a:spcPts val="0"/>
              </a:spcBef>
              <a:spcAft>
                <a:spcPts val="0"/>
              </a:spcAft>
              <a:buClr>
                <a:srgbClr val="000000"/>
              </a:buClr>
              <a:buSzPts val="1400"/>
              <a:buChar char="○"/>
            </a:pPr>
            <a:r>
              <a:rPr lang="en">
                <a:solidFill>
                  <a:srgbClr val="000000"/>
                </a:solidFill>
              </a:rPr>
              <a:t>important features (&gt;0.98) - "Q18" "Q20" "Q40" "Q17" "Q11" "Q41" "Q9" </a:t>
            </a:r>
            <a:endParaRPr>
              <a:solidFill>
                <a:srgbClr val="000000"/>
              </a:solidFill>
            </a:endParaRPr>
          </a:p>
          <a:p>
            <a:pPr marL="1371600" lvl="2" indent="-317500" algn="l" rtl="0">
              <a:spcBef>
                <a:spcPts val="0"/>
              </a:spcBef>
              <a:spcAft>
                <a:spcPts val="0"/>
              </a:spcAft>
              <a:buClr>
                <a:srgbClr val="000000"/>
              </a:buClr>
              <a:buSzPts val="1400"/>
              <a:buChar char="■"/>
            </a:pPr>
            <a:r>
              <a:rPr lang="en">
                <a:solidFill>
                  <a:srgbClr val="000000"/>
                </a:solidFill>
              </a:rPr>
              <a:t>Our Selection: </a:t>
            </a:r>
            <a:r>
              <a:rPr lang="en" sz="1400">
                <a:solidFill>
                  <a:srgbClr val="000000"/>
                </a:solidFill>
              </a:rPr>
              <a:t> </a:t>
            </a:r>
            <a:r>
              <a:rPr lang="en">
                <a:solidFill>
                  <a:srgbClr val="000000"/>
                </a:solidFill>
              </a:rPr>
              <a:t>"Q18" "Q40" "Q11" "Q6" "Q20" "Q17" "Q41" "Q9" </a:t>
            </a:r>
            <a:endParaRPr sz="1400">
              <a:solidFill>
                <a:srgbClr val="000000"/>
              </a:solidFill>
            </a:endParaRPr>
          </a:p>
          <a:p>
            <a:pPr marL="0" lvl="0" indent="0" algn="l" rtl="0">
              <a:spcBef>
                <a:spcPts val="1200"/>
              </a:spcBef>
              <a:spcAft>
                <a:spcPts val="0"/>
              </a:spcAft>
              <a:buNone/>
            </a:pPr>
            <a:endParaRPr>
              <a:solidFill>
                <a:srgbClr val="000000"/>
              </a:solidFill>
            </a:endParaRPr>
          </a:p>
          <a:p>
            <a:pPr marL="0" lvl="0" indent="0" algn="l" rtl="0">
              <a:spcBef>
                <a:spcPts val="1200"/>
              </a:spcBef>
              <a:spcAft>
                <a:spcPts val="1200"/>
              </a:spcAft>
              <a:buNone/>
            </a:pPr>
            <a:endParaRPr>
              <a:solidFill>
                <a:srgbClr val="000000"/>
              </a:solidFill>
            </a:endParaRPr>
          </a:p>
        </p:txBody>
      </p:sp>
      <p:sp>
        <p:nvSpPr>
          <p:cNvPr id="290" name="Google Shape;290;p45"/>
          <p:cNvSpPr txBox="1"/>
          <p:nvPr/>
        </p:nvSpPr>
        <p:spPr>
          <a:xfrm>
            <a:off x="8263800" y="1682550"/>
            <a:ext cx="880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Average"/>
                <a:ea typeface="Average"/>
                <a:cs typeface="Average"/>
                <a:sym typeface="Average"/>
              </a:rPr>
              <a:t>rfe_results</a:t>
            </a:r>
            <a:endParaRPr sz="1200">
              <a:latin typeface="Average"/>
              <a:ea typeface="Average"/>
              <a:cs typeface="Average"/>
              <a:sym typeface="Average"/>
            </a:endParaRPr>
          </a:p>
        </p:txBody>
      </p:sp>
      <p:pic>
        <p:nvPicPr>
          <p:cNvPr id="291" name="Google Shape;291;p45"/>
          <p:cNvPicPr preferRelativeResize="0"/>
          <p:nvPr/>
        </p:nvPicPr>
        <p:blipFill rotWithShape="1">
          <a:blip r:embed="rId4">
            <a:alphaModFix/>
          </a:blip>
          <a:srcRect b="12380"/>
          <a:stretch/>
        </p:blipFill>
        <p:spPr>
          <a:xfrm>
            <a:off x="7661650" y="2305800"/>
            <a:ext cx="1322625" cy="2773775"/>
          </a:xfrm>
          <a:prstGeom prst="rect">
            <a:avLst/>
          </a:prstGeom>
          <a:noFill/>
          <a:ln>
            <a:noFill/>
          </a:ln>
        </p:spPr>
      </p:pic>
      <p:sp>
        <p:nvSpPr>
          <p:cNvPr id="292" name="Google Shape;292;p45"/>
          <p:cNvSpPr txBox="1"/>
          <p:nvPr/>
        </p:nvSpPr>
        <p:spPr>
          <a:xfrm>
            <a:off x="7620060" y="2176810"/>
            <a:ext cx="14697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Average"/>
                <a:ea typeface="Average"/>
                <a:cs typeface="Average"/>
                <a:sym typeface="Average"/>
              </a:rPr>
              <a:t>Variable importance</a:t>
            </a:r>
            <a:endParaRPr sz="1100">
              <a:latin typeface="Average"/>
              <a:ea typeface="Average"/>
              <a:cs typeface="Average"/>
              <a:sym typeface="Average"/>
            </a:endParaRPr>
          </a:p>
        </p:txBody>
      </p:sp>
      <p:sp>
        <p:nvSpPr>
          <p:cNvPr id="293" name="Google Shape;293;p45"/>
          <p:cNvSpPr/>
          <p:nvPr/>
        </p:nvSpPr>
        <p:spPr>
          <a:xfrm>
            <a:off x="7647622" y="2667846"/>
            <a:ext cx="1322700" cy="13113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297"/>
        <p:cNvGrpSpPr/>
        <p:nvPr/>
      </p:nvGrpSpPr>
      <p:grpSpPr>
        <a:xfrm>
          <a:off x="0" y="0"/>
          <a:ext cx="0" cy="0"/>
          <a:chOff x="0" y="0"/>
          <a:chExt cx="0" cy="0"/>
        </a:xfrm>
      </p:grpSpPr>
      <p:sp>
        <p:nvSpPr>
          <p:cNvPr id="298" name="Google Shape;298;p46"/>
          <p:cNvSpPr txBox="1">
            <a:spLocks noGrp="1"/>
          </p:cNvSpPr>
          <p:nvPr>
            <p:ph type="title"/>
          </p:nvPr>
        </p:nvSpPr>
        <p:spPr>
          <a:xfrm>
            <a:off x="311700" y="1653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&amp; Algorithm &amp; Evaluation</a:t>
            </a:r>
            <a:endParaRPr/>
          </a:p>
        </p:txBody>
      </p:sp>
      <p:sp>
        <p:nvSpPr>
          <p:cNvPr id="299" name="Google Shape;299;p46"/>
          <p:cNvSpPr txBox="1">
            <a:spLocks noGrp="1"/>
          </p:cNvSpPr>
          <p:nvPr>
            <p:ph type="body" idx="1"/>
          </p:nvPr>
        </p:nvSpPr>
        <p:spPr>
          <a:xfrm>
            <a:off x="130200" y="780650"/>
            <a:ext cx="5318400" cy="1690200"/>
          </a:xfrm>
          <a:prstGeom prst="rect">
            <a:avLst/>
          </a:prstGeom>
        </p:spPr>
        <p:txBody>
          <a:bodyPr spcFirstLastPara="1" wrap="square" lIns="91425" tIns="91425" rIns="91425" bIns="91425" anchor="t" anchorCtr="0">
            <a:spAutoFit/>
          </a:bodyPr>
          <a:lstStyle/>
          <a:p>
            <a:pPr marL="457200" lvl="0" indent="-342900" algn="l" rtl="0">
              <a:spcBef>
                <a:spcPts val="0"/>
              </a:spcBef>
              <a:spcAft>
                <a:spcPts val="0"/>
              </a:spcAft>
              <a:buClr>
                <a:srgbClr val="000000"/>
              </a:buClr>
              <a:buSzPts val="1800"/>
              <a:buChar char="●"/>
            </a:pPr>
            <a:r>
              <a:rPr lang="en">
                <a:solidFill>
                  <a:srgbClr val="000000"/>
                </a:solidFill>
              </a:rPr>
              <a:t>R</a:t>
            </a:r>
            <a:endParaRPr>
              <a:solidFill>
                <a:srgbClr val="000000"/>
              </a:solidFill>
            </a:endParaRPr>
          </a:p>
          <a:p>
            <a:pPr marL="914400" lvl="1" indent="-330200" algn="l" rtl="0">
              <a:spcBef>
                <a:spcPts val="0"/>
              </a:spcBef>
              <a:spcAft>
                <a:spcPts val="0"/>
              </a:spcAft>
              <a:buClr>
                <a:srgbClr val="000000"/>
              </a:buClr>
              <a:buSzPts val="1600"/>
              <a:buChar char="○"/>
            </a:pPr>
            <a:r>
              <a:rPr lang="en" sz="1600" b="1">
                <a:solidFill>
                  <a:srgbClr val="000000"/>
                </a:solidFill>
              </a:rPr>
              <a:t>Feature Selection</a:t>
            </a:r>
            <a:endParaRPr sz="1400">
              <a:solidFill>
                <a:srgbClr val="000000"/>
              </a:solidFill>
            </a:endParaRPr>
          </a:p>
          <a:p>
            <a:pPr marL="0" lvl="0" indent="0" algn="l" rtl="0">
              <a:spcBef>
                <a:spcPts val="1200"/>
              </a:spcBef>
              <a:spcAft>
                <a:spcPts val="0"/>
              </a:spcAft>
              <a:buNone/>
            </a:pPr>
            <a:endParaRPr>
              <a:solidFill>
                <a:srgbClr val="000000"/>
              </a:solidFill>
            </a:endParaRPr>
          </a:p>
          <a:p>
            <a:pPr marL="0" lvl="0" indent="0" algn="l" rtl="0">
              <a:spcBef>
                <a:spcPts val="1200"/>
              </a:spcBef>
              <a:spcAft>
                <a:spcPts val="1200"/>
              </a:spcAft>
              <a:buNone/>
            </a:pPr>
            <a:endParaRPr>
              <a:solidFill>
                <a:srgbClr val="000000"/>
              </a:solidFill>
            </a:endParaRPr>
          </a:p>
        </p:txBody>
      </p:sp>
      <p:pic>
        <p:nvPicPr>
          <p:cNvPr id="300" name="Google Shape;300;p46"/>
          <p:cNvPicPr preferRelativeResize="0"/>
          <p:nvPr/>
        </p:nvPicPr>
        <p:blipFill>
          <a:blip r:embed="rId3">
            <a:alphaModFix/>
          </a:blip>
          <a:stretch>
            <a:fillRect/>
          </a:stretch>
        </p:blipFill>
        <p:spPr>
          <a:xfrm>
            <a:off x="717575" y="2045200"/>
            <a:ext cx="3377912" cy="2367850"/>
          </a:xfrm>
          <a:prstGeom prst="rect">
            <a:avLst/>
          </a:prstGeom>
          <a:noFill/>
          <a:ln>
            <a:noFill/>
          </a:ln>
        </p:spPr>
      </p:pic>
      <p:sp>
        <p:nvSpPr>
          <p:cNvPr id="301" name="Google Shape;301;p46"/>
          <p:cNvSpPr txBox="1"/>
          <p:nvPr/>
        </p:nvSpPr>
        <p:spPr>
          <a:xfrm>
            <a:off x="1122475" y="1724131"/>
            <a:ext cx="297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Average"/>
                <a:ea typeface="Average"/>
                <a:cs typeface="Average"/>
                <a:sym typeface="Average"/>
              </a:rPr>
              <a:t>Results of Backward Selection</a:t>
            </a:r>
            <a:endParaRPr>
              <a:latin typeface="Average"/>
              <a:ea typeface="Average"/>
              <a:cs typeface="Average"/>
              <a:sym typeface="Average"/>
            </a:endParaRPr>
          </a:p>
        </p:txBody>
      </p:sp>
      <p:pic>
        <p:nvPicPr>
          <p:cNvPr id="302" name="Google Shape;302;p46"/>
          <p:cNvPicPr preferRelativeResize="0"/>
          <p:nvPr/>
        </p:nvPicPr>
        <p:blipFill>
          <a:blip r:embed="rId4">
            <a:alphaModFix/>
          </a:blip>
          <a:stretch>
            <a:fillRect/>
          </a:stretch>
        </p:blipFill>
        <p:spPr>
          <a:xfrm>
            <a:off x="4442550" y="1122675"/>
            <a:ext cx="4479725" cy="3812651"/>
          </a:xfrm>
          <a:prstGeom prst="rect">
            <a:avLst/>
          </a:prstGeom>
          <a:noFill/>
          <a:ln>
            <a:noFill/>
          </a:ln>
        </p:spPr>
      </p:pic>
      <p:sp>
        <p:nvSpPr>
          <p:cNvPr id="303" name="Google Shape;303;p46"/>
          <p:cNvSpPr txBox="1"/>
          <p:nvPr/>
        </p:nvSpPr>
        <p:spPr>
          <a:xfrm>
            <a:off x="4749410" y="823218"/>
            <a:ext cx="42048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Average"/>
                <a:ea typeface="Average"/>
                <a:cs typeface="Average"/>
                <a:sym typeface="Average"/>
              </a:rPr>
              <a:t>Feature importance by Learning Vector Quantization</a:t>
            </a:r>
            <a:endParaRPr sz="1300">
              <a:latin typeface="Average"/>
              <a:ea typeface="Average"/>
              <a:cs typeface="Average"/>
              <a:sym typeface="Average"/>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307"/>
        <p:cNvGrpSpPr/>
        <p:nvPr/>
      </p:nvGrpSpPr>
      <p:grpSpPr>
        <a:xfrm>
          <a:off x="0" y="0"/>
          <a:ext cx="0" cy="0"/>
          <a:chOff x="0" y="0"/>
          <a:chExt cx="0" cy="0"/>
        </a:xfrm>
      </p:grpSpPr>
      <p:pic>
        <p:nvPicPr>
          <p:cNvPr id="308" name="Google Shape;308;p47"/>
          <p:cNvPicPr preferRelativeResize="0"/>
          <p:nvPr/>
        </p:nvPicPr>
        <p:blipFill rotWithShape="1">
          <a:blip r:embed="rId3">
            <a:alphaModFix/>
          </a:blip>
          <a:srcRect b="25283"/>
          <a:stretch/>
        </p:blipFill>
        <p:spPr>
          <a:xfrm>
            <a:off x="5990137" y="3213148"/>
            <a:ext cx="3037250" cy="1493744"/>
          </a:xfrm>
          <a:prstGeom prst="rect">
            <a:avLst/>
          </a:prstGeom>
          <a:noFill/>
          <a:ln>
            <a:noFill/>
          </a:ln>
        </p:spPr>
      </p:pic>
      <p:pic>
        <p:nvPicPr>
          <p:cNvPr id="309" name="Google Shape;309;p47"/>
          <p:cNvPicPr preferRelativeResize="0"/>
          <p:nvPr/>
        </p:nvPicPr>
        <p:blipFill>
          <a:blip r:embed="rId4">
            <a:alphaModFix/>
          </a:blip>
          <a:stretch>
            <a:fillRect/>
          </a:stretch>
        </p:blipFill>
        <p:spPr>
          <a:xfrm>
            <a:off x="5511825" y="-42600"/>
            <a:ext cx="3632173" cy="2868951"/>
          </a:xfrm>
          <a:prstGeom prst="rect">
            <a:avLst/>
          </a:prstGeom>
          <a:noFill/>
          <a:ln>
            <a:noFill/>
          </a:ln>
        </p:spPr>
      </p:pic>
      <p:sp>
        <p:nvSpPr>
          <p:cNvPr id="310" name="Google Shape;310;p47"/>
          <p:cNvSpPr txBox="1">
            <a:spLocks noGrp="1"/>
          </p:cNvSpPr>
          <p:nvPr>
            <p:ph type="title"/>
          </p:nvPr>
        </p:nvSpPr>
        <p:spPr>
          <a:xfrm>
            <a:off x="247800" y="1894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&amp; Algorithm &amp; Evaluation </a:t>
            </a:r>
            <a:endParaRPr/>
          </a:p>
        </p:txBody>
      </p:sp>
      <p:sp>
        <p:nvSpPr>
          <p:cNvPr id="311" name="Google Shape;311;p47"/>
          <p:cNvSpPr txBox="1">
            <a:spLocks noGrp="1"/>
          </p:cNvSpPr>
          <p:nvPr>
            <p:ph type="body" idx="1"/>
          </p:nvPr>
        </p:nvSpPr>
        <p:spPr>
          <a:xfrm>
            <a:off x="-319500" y="845425"/>
            <a:ext cx="5511900" cy="4165800"/>
          </a:xfrm>
          <a:prstGeom prst="rect">
            <a:avLst/>
          </a:prstGeom>
        </p:spPr>
        <p:txBody>
          <a:bodyPr spcFirstLastPara="1" wrap="square" lIns="91425" tIns="91425" rIns="91425" bIns="91425" anchor="t" anchorCtr="0">
            <a:spAutoFit/>
          </a:bodyPr>
          <a:lstStyle/>
          <a:p>
            <a:pPr marL="914400" lvl="0" indent="-342900" algn="l" rtl="0">
              <a:spcBef>
                <a:spcPts val="0"/>
              </a:spcBef>
              <a:spcAft>
                <a:spcPts val="0"/>
              </a:spcAft>
              <a:buClr>
                <a:srgbClr val="000000"/>
              </a:buClr>
              <a:buSzPts val="1800"/>
              <a:buChar char="●"/>
            </a:pPr>
            <a:r>
              <a:rPr lang="en">
                <a:solidFill>
                  <a:srgbClr val="000000"/>
                </a:solidFill>
              </a:rPr>
              <a:t>R </a:t>
            </a:r>
            <a:endParaRPr>
              <a:solidFill>
                <a:srgbClr val="000000"/>
              </a:solidFill>
            </a:endParaRPr>
          </a:p>
          <a:p>
            <a:pPr marL="1371600" lvl="1" indent="-336550" algn="l" rtl="0">
              <a:spcBef>
                <a:spcPts val="0"/>
              </a:spcBef>
              <a:spcAft>
                <a:spcPts val="0"/>
              </a:spcAft>
              <a:buClr>
                <a:srgbClr val="000000"/>
              </a:buClr>
              <a:buSzPts val="1700"/>
              <a:buChar char="○"/>
            </a:pPr>
            <a:r>
              <a:rPr lang="en" sz="1700">
                <a:solidFill>
                  <a:srgbClr val="000000"/>
                </a:solidFill>
              </a:rPr>
              <a:t>Random Forest Algorithm</a:t>
            </a:r>
            <a:endParaRPr sz="1700">
              <a:solidFill>
                <a:srgbClr val="000000"/>
              </a:solidFill>
            </a:endParaRPr>
          </a:p>
          <a:p>
            <a:pPr marL="1828800" lvl="2" indent="-330200" algn="l" rtl="0">
              <a:spcBef>
                <a:spcPts val="0"/>
              </a:spcBef>
              <a:spcAft>
                <a:spcPts val="0"/>
              </a:spcAft>
              <a:buClr>
                <a:srgbClr val="000000"/>
              </a:buClr>
              <a:buSzPts val="1600"/>
              <a:buChar char="■"/>
            </a:pPr>
            <a:r>
              <a:rPr lang="en" sz="1600">
                <a:solidFill>
                  <a:srgbClr val="000000"/>
                </a:solidFill>
              </a:rPr>
              <a:t>Modeling with all 54 features (mtry=50, ntree=512)</a:t>
            </a:r>
            <a:endParaRPr sz="1600">
              <a:solidFill>
                <a:srgbClr val="000000"/>
              </a:solidFill>
            </a:endParaRPr>
          </a:p>
          <a:p>
            <a:pPr marL="1828800" lvl="2" indent="-330200" algn="l" rtl="0">
              <a:spcBef>
                <a:spcPts val="0"/>
              </a:spcBef>
              <a:spcAft>
                <a:spcPts val="0"/>
              </a:spcAft>
              <a:buClr>
                <a:srgbClr val="000000"/>
              </a:buClr>
              <a:buSzPts val="1600"/>
              <a:buChar char="■"/>
            </a:pPr>
            <a:r>
              <a:rPr lang="en" sz="1600">
                <a:solidFill>
                  <a:srgbClr val="000000"/>
                </a:solidFill>
              </a:rPr>
              <a:t>From the ‘importance’ plot, Q40, Q18, Q17, Q11, Q20, Q9 are the most important features for predicting.</a:t>
            </a:r>
            <a:endParaRPr sz="1600">
              <a:solidFill>
                <a:srgbClr val="000000"/>
              </a:solidFill>
            </a:endParaRPr>
          </a:p>
          <a:p>
            <a:pPr marL="1828800" lvl="2" indent="-330200" algn="l" rtl="0">
              <a:spcBef>
                <a:spcPts val="0"/>
              </a:spcBef>
              <a:spcAft>
                <a:spcPts val="0"/>
              </a:spcAft>
              <a:buClr>
                <a:srgbClr val="000000"/>
              </a:buClr>
              <a:buSzPts val="1600"/>
              <a:buChar char="■"/>
            </a:pPr>
            <a:r>
              <a:rPr lang="en" sz="1600">
                <a:solidFill>
                  <a:srgbClr val="000000"/>
                </a:solidFill>
              </a:rPr>
              <a:t>Modeling with the selected features "Q18" "Q40" "Q11" "Q6" "Q20" "Q17" "Q41" "Q9" . </a:t>
            </a:r>
            <a:endParaRPr sz="1600">
              <a:solidFill>
                <a:srgbClr val="000000"/>
              </a:solidFill>
            </a:endParaRPr>
          </a:p>
          <a:p>
            <a:pPr marL="1828800" lvl="2" indent="-330200" algn="l" rtl="0">
              <a:spcBef>
                <a:spcPts val="0"/>
              </a:spcBef>
              <a:spcAft>
                <a:spcPts val="0"/>
              </a:spcAft>
              <a:buClr>
                <a:srgbClr val="000000"/>
              </a:buClr>
              <a:buSzPts val="1600"/>
              <a:buChar char="■"/>
            </a:pPr>
            <a:r>
              <a:rPr lang="en" sz="1600">
                <a:solidFill>
                  <a:srgbClr val="000000"/>
                </a:solidFill>
              </a:rPr>
              <a:t>Predicted the test results with testing set.</a:t>
            </a:r>
            <a:endParaRPr sz="1600">
              <a:solidFill>
                <a:srgbClr val="000000"/>
              </a:solidFill>
            </a:endParaRPr>
          </a:p>
          <a:p>
            <a:pPr marL="1828800" lvl="2" indent="-330200" algn="l" rtl="0">
              <a:spcBef>
                <a:spcPts val="0"/>
              </a:spcBef>
              <a:spcAft>
                <a:spcPts val="0"/>
              </a:spcAft>
              <a:buClr>
                <a:srgbClr val="000000"/>
              </a:buClr>
              <a:buSzPts val="1600"/>
              <a:buChar char="■"/>
            </a:pPr>
            <a:r>
              <a:rPr lang="en" sz="1600">
                <a:solidFill>
                  <a:srgbClr val="000000"/>
                </a:solidFill>
              </a:rPr>
              <a:t>Created a confusion matrix and printed the accuracy to see how well the model worked.</a:t>
            </a:r>
            <a:endParaRPr sz="1600">
              <a:solidFill>
                <a:srgbClr val="000000"/>
              </a:solidFill>
            </a:endParaRPr>
          </a:p>
          <a:p>
            <a:pPr marL="1828800" lvl="2" indent="-330200" algn="l" rtl="0">
              <a:spcBef>
                <a:spcPts val="0"/>
              </a:spcBef>
              <a:spcAft>
                <a:spcPts val="0"/>
              </a:spcAft>
              <a:buClr>
                <a:srgbClr val="000000"/>
              </a:buClr>
              <a:buSzPts val="1600"/>
              <a:buChar char="■"/>
            </a:pPr>
            <a:r>
              <a:rPr lang="en" sz="1600">
                <a:solidFill>
                  <a:srgbClr val="000000"/>
                </a:solidFill>
              </a:rPr>
              <a:t>Testing Accuracy: 98%</a:t>
            </a:r>
            <a:endParaRPr sz="1600">
              <a:solidFill>
                <a:srgbClr val="000000"/>
              </a:solidFill>
            </a:endParaRPr>
          </a:p>
        </p:txBody>
      </p:sp>
      <p:sp>
        <p:nvSpPr>
          <p:cNvPr id="312" name="Google Shape;312;p47"/>
          <p:cNvSpPr/>
          <p:nvPr/>
        </p:nvSpPr>
        <p:spPr>
          <a:xfrm>
            <a:off x="7028383" y="4551324"/>
            <a:ext cx="1395300" cy="138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7"/>
          <p:cNvSpPr/>
          <p:nvPr/>
        </p:nvSpPr>
        <p:spPr>
          <a:xfrm>
            <a:off x="5511800" y="284375"/>
            <a:ext cx="3515700" cy="4779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317"/>
        <p:cNvGrpSpPr/>
        <p:nvPr/>
      </p:nvGrpSpPr>
      <p:grpSpPr>
        <a:xfrm>
          <a:off x="0" y="0"/>
          <a:ext cx="0" cy="0"/>
          <a:chOff x="0" y="0"/>
          <a:chExt cx="0" cy="0"/>
        </a:xfrm>
      </p:grpSpPr>
      <p:sp>
        <p:nvSpPr>
          <p:cNvPr id="318" name="Google Shape;318;p48"/>
          <p:cNvSpPr txBox="1">
            <a:spLocks noGrp="1"/>
          </p:cNvSpPr>
          <p:nvPr>
            <p:ph type="title"/>
          </p:nvPr>
        </p:nvSpPr>
        <p:spPr>
          <a:xfrm>
            <a:off x="269100" y="2107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&amp; Algorithm &amp; Evaluation</a:t>
            </a:r>
            <a:endParaRPr/>
          </a:p>
        </p:txBody>
      </p:sp>
      <p:sp>
        <p:nvSpPr>
          <p:cNvPr id="319" name="Google Shape;319;p48"/>
          <p:cNvSpPr txBox="1">
            <a:spLocks noGrp="1"/>
          </p:cNvSpPr>
          <p:nvPr>
            <p:ph type="body" idx="1"/>
          </p:nvPr>
        </p:nvSpPr>
        <p:spPr>
          <a:xfrm>
            <a:off x="0" y="824830"/>
            <a:ext cx="5293800" cy="41259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Char char="●"/>
            </a:pPr>
            <a:r>
              <a:rPr lang="en" sz="2000">
                <a:solidFill>
                  <a:srgbClr val="000000"/>
                </a:solidFill>
              </a:rPr>
              <a:t>R</a:t>
            </a:r>
            <a:endParaRPr sz="2000">
              <a:solidFill>
                <a:srgbClr val="000000"/>
              </a:solidFill>
            </a:endParaRPr>
          </a:p>
          <a:p>
            <a:pPr marL="914400" lvl="1" indent="-355600" algn="l" rtl="0">
              <a:spcBef>
                <a:spcPts val="0"/>
              </a:spcBef>
              <a:spcAft>
                <a:spcPts val="0"/>
              </a:spcAft>
              <a:buClr>
                <a:srgbClr val="000000"/>
              </a:buClr>
              <a:buSzPts val="2000"/>
              <a:buChar char="○"/>
            </a:pPr>
            <a:r>
              <a:rPr lang="en" sz="1700">
                <a:solidFill>
                  <a:srgbClr val="000000"/>
                </a:solidFill>
              </a:rPr>
              <a:t>K-Nearest Neighbors Algorithm （KNN）</a:t>
            </a:r>
            <a:endParaRPr sz="1700">
              <a:solidFill>
                <a:srgbClr val="000000"/>
              </a:solidFill>
            </a:endParaRPr>
          </a:p>
          <a:p>
            <a:pPr marL="1371600" lvl="2" indent="-336550" algn="l" rtl="0">
              <a:spcBef>
                <a:spcPts val="0"/>
              </a:spcBef>
              <a:spcAft>
                <a:spcPts val="0"/>
              </a:spcAft>
              <a:buClr>
                <a:srgbClr val="000000"/>
              </a:buClr>
              <a:buSzPts val="1700"/>
              <a:buChar char="■"/>
            </a:pPr>
            <a:r>
              <a:rPr lang="en" sz="1700">
                <a:solidFill>
                  <a:srgbClr val="000000"/>
                </a:solidFill>
              </a:rPr>
              <a:t>Import the package “class”</a:t>
            </a:r>
            <a:endParaRPr sz="1700">
              <a:solidFill>
                <a:srgbClr val="000000"/>
              </a:solidFill>
            </a:endParaRPr>
          </a:p>
          <a:p>
            <a:pPr marL="1371600" lvl="2" indent="-336550" algn="l" rtl="0">
              <a:spcBef>
                <a:spcPts val="0"/>
              </a:spcBef>
              <a:spcAft>
                <a:spcPts val="0"/>
              </a:spcAft>
              <a:buClr>
                <a:srgbClr val="000000"/>
              </a:buClr>
              <a:buSzPts val="1700"/>
              <a:buChar char="■"/>
            </a:pPr>
            <a:r>
              <a:rPr lang="en" sz="1700">
                <a:solidFill>
                  <a:srgbClr val="000000"/>
                </a:solidFill>
              </a:rPr>
              <a:t>Modeling with the selected features "Q18" "Q40" "Q11" "Q6" "Q20" "Q17" "Q41" "Q9"</a:t>
            </a:r>
            <a:endParaRPr sz="1700">
              <a:solidFill>
                <a:srgbClr val="000000"/>
              </a:solidFill>
            </a:endParaRPr>
          </a:p>
          <a:p>
            <a:pPr marL="1828800" lvl="3" indent="-336550" algn="l" rtl="0">
              <a:spcBef>
                <a:spcPts val="0"/>
              </a:spcBef>
              <a:spcAft>
                <a:spcPts val="0"/>
              </a:spcAft>
              <a:buClr>
                <a:srgbClr val="000000"/>
              </a:buClr>
              <a:buSzPts val="1700"/>
              <a:buChar char="●"/>
            </a:pPr>
            <a:r>
              <a:rPr lang="en" sz="1700">
                <a:solidFill>
                  <a:srgbClr val="000000"/>
                </a:solidFill>
              </a:rPr>
              <a:t>knn_2 &lt;- knn(train1Dat[, -1], test1Dat[, -1], cl=train1Dat[, 1], k = 3)</a:t>
            </a:r>
            <a:endParaRPr sz="1700">
              <a:solidFill>
                <a:srgbClr val="000000"/>
              </a:solidFill>
            </a:endParaRPr>
          </a:p>
          <a:p>
            <a:pPr marL="1371600" lvl="2" indent="-336550" algn="l" rtl="0">
              <a:spcBef>
                <a:spcPts val="0"/>
              </a:spcBef>
              <a:spcAft>
                <a:spcPts val="0"/>
              </a:spcAft>
              <a:buClr>
                <a:srgbClr val="000000"/>
              </a:buClr>
              <a:buSzPts val="1700"/>
              <a:buChar char="■"/>
            </a:pPr>
            <a:r>
              <a:rPr lang="en" sz="1700">
                <a:solidFill>
                  <a:srgbClr val="000000"/>
                </a:solidFill>
              </a:rPr>
              <a:t>Created a confusion matrix and printed the accuracy to see how well the model worked.</a:t>
            </a:r>
            <a:endParaRPr sz="1700">
              <a:solidFill>
                <a:srgbClr val="000000"/>
              </a:solidFill>
            </a:endParaRPr>
          </a:p>
          <a:p>
            <a:pPr marL="1371600" lvl="2" indent="-336550" algn="l" rtl="0">
              <a:spcBef>
                <a:spcPts val="0"/>
              </a:spcBef>
              <a:spcAft>
                <a:spcPts val="0"/>
              </a:spcAft>
              <a:buClr>
                <a:srgbClr val="000000"/>
              </a:buClr>
              <a:buSzPts val="1700"/>
              <a:buChar char="■"/>
            </a:pPr>
            <a:r>
              <a:rPr lang="en" sz="1700">
                <a:solidFill>
                  <a:srgbClr val="000000"/>
                </a:solidFill>
              </a:rPr>
              <a:t>Testing Accuracy: 98%</a:t>
            </a:r>
            <a:endParaRPr sz="1700">
              <a:solidFill>
                <a:srgbClr val="000000"/>
              </a:solidFill>
            </a:endParaRPr>
          </a:p>
          <a:p>
            <a:pPr marL="914400" lvl="0" indent="0" algn="l" rtl="0">
              <a:spcBef>
                <a:spcPts val="1200"/>
              </a:spcBef>
              <a:spcAft>
                <a:spcPts val="0"/>
              </a:spcAft>
              <a:buNone/>
            </a:pPr>
            <a:endParaRPr sz="1700">
              <a:solidFill>
                <a:srgbClr val="000000"/>
              </a:solidFill>
            </a:endParaRPr>
          </a:p>
          <a:p>
            <a:pPr marL="0" lvl="0" indent="0" algn="l" rtl="0">
              <a:spcBef>
                <a:spcPts val="1200"/>
              </a:spcBef>
              <a:spcAft>
                <a:spcPts val="0"/>
              </a:spcAft>
              <a:buNone/>
            </a:pPr>
            <a:endParaRPr>
              <a:solidFill>
                <a:srgbClr val="000000"/>
              </a:solidFill>
            </a:endParaRPr>
          </a:p>
          <a:p>
            <a:pPr marL="0" lvl="0" indent="0" algn="l" rtl="0">
              <a:spcBef>
                <a:spcPts val="1200"/>
              </a:spcBef>
              <a:spcAft>
                <a:spcPts val="1200"/>
              </a:spcAft>
              <a:buNone/>
            </a:pPr>
            <a:endParaRPr>
              <a:solidFill>
                <a:srgbClr val="000000"/>
              </a:solidFill>
            </a:endParaRPr>
          </a:p>
        </p:txBody>
      </p:sp>
      <p:pic>
        <p:nvPicPr>
          <p:cNvPr id="320" name="Google Shape;320;p48"/>
          <p:cNvPicPr preferRelativeResize="0"/>
          <p:nvPr/>
        </p:nvPicPr>
        <p:blipFill>
          <a:blip r:embed="rId3">
            <a:alphaModFix/>
          </a:blip>
          <a:stretch>
            <a:fillRect/>
          </a:stretch>
        </p:blipFill>
        <p:spPr>
          <a:xfrm>
            <a:off x="5829400" y="878063"/>
            <a:ext cx="2633075" cy="3681274"/>
          </a:xfrm>
          <a:prstGeom prst="rect">
            <a:avLst/>
          </a:prstGeom>
          <a:noFill/>
          <a:ln>
            <a:noFill/>
          </a:ln>
        </p:spPr>
      </p:pic>
      <p:sp>
        <p:nvSpPr>
          <p:cNvPr id="321" name="Google Shape;321;p48"/>
          <p:cNvSpPr/>
          <p:nvPr/>
        </p:nvSpPr>
        <p:spPr>
          <a:xfrm>
            <a:off x="6788032" y="2071940"/>
            <a:ext cx="1086300" cy="143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325"/>
        <p:cNvGrpSpPr/>
        <p:nvPr/>
      </p:nvGrpSpPr>
      <p:grpSpPr>
        <a:xfrm>
          <a:off x="0" y="0"/>
          <a:ext cx="0" cy="0"/>
          <a:chOff x="0" y="0"/>
          <a:chExt cx="0" cy="0"/>
        </a:xfrm>
      </p:grpSpPr>
      <p:sp>
        <p:nvSpPr>
          <p:cNvPr id="326" name="Google Shape;326;p49"/>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&amp; Algorithm &amp; Evaluation</a:t>
            </a:r>
            <a:endParaRPr/>
          </a:p>
        </p:txBody>
      </p:sp>
      <p:sp>
        <p:nvSpPr>
          <p:cNvPr id="327" name="Google Shape;327;p49"/>
          <p:cNvSpPr txBox="1">
            <a:spLocks noGrp="1"/>
          </p:cNvSpPr>
          <p:nvPr>
            <p:ph type="body" idx="1"/>
          </p:nvPr>
        </p:nvSpPr>
        <p:spPr>
          <a:xfrm>
            <a:off x="21298" y="864250"/>
            <a:ext cx="6290700" cy="40410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Char char="●"/>
            </a:pPr>
            <a:r>
              <a:rPr lang="en" sz="2000">
                <a:solidFill>
                  <a:srgbClr val="000000"/>
                </a:solidFill>
              </a:rPr>
              <a:t>R</a:t>
            </a:r>
            <a:endParaRPr sz="2000">
              <a:solidFill>
                <a:srgbClr val="000000"/>
              </a:solidFill>
            </a:endParaRPr>
          </a:p>
          <a:p>
            <a:pPr marL="914400" lvl="1" indent="-330200" algn="l" rtl="0">
              <a:spcBef>
                <a:spcPts val="0"/>
              </a:spcBef>
              <a:spcAft>
                <a:spcPts val="0"/>
              </a:spcAft>
              <a:buClr>
                <a:srgbClr val="000000"/>
              </a:buClr>
              <a:buSzPts val="1600"/>
              <a:buChar char="○"/>
            </a:pPr>
            <a:r>
              <a:rPr lang="en" sz="1600">
                <a:solidFill>
                  <a:srgbClr val="000000"/>
                </a:solidFill>
              </a:rPr>
              <a:t>Naive Bayes Algorithm</a:t>
            </a:r>
            <a:endParaRPr sz="1600">
              <a:solidFill>
                <a:srgbClr val="000000"/>
              </a:solidFill>
            </a:endParaRPr>
          </a:p>
          <a:p>
            <a:pPr marL="1371600" lvl="2" indent="-330200" algn="l" rtl="0">
              <a:spcBef>
                <a:spcPts val="0"/>
              </a:spcBef>
              <a:spcAft>
                <a:spcPts val="0"/>
              </a:spcAft>
              <a:buClr>
                <a:srgbClr val="000000"/>
              </a:buClr>
              <a:buSzPts val="1600"/>
              <a:buChar char="■"/>
            </a:pPr>
            <a:r>
              <a:rPr lang="en" sz="1600">
                <a:solidFill>
                  <a:srgbClr val="000000"/>
                </a:solidFill>
              </a:rPr>
              <a:t>Import the package “naivebayes”</a:t>
            </a:r>
            <a:endParaRPr sz="1600">
              <a:solidFill>
                <a:srgbClr val="000000"/>
              </a:solidFill>
            </a:endParaRPr>
          </a:p>
          <a:p>
            <a:pPr marL="1371600" lvl="2" indent="-330200" algn="l" rtl="0">
              <a:spcBef>
                <a:spcPts val="0"/>
              </a:spcBef>
              <a:spcAft>
                <a:spcPts val="0"/>
              </a:spcAft>
              <a:buClr>
                <a:srgbClr val="000000"/>
              </a:buClr>
              <a:buSzPts val="1600"/>
              <a:buChar char="■"/>
            </a:pPr>
            <a:r>
              <a:rPr lang="en" sz="1600">
                <a:solidFill>
                  <a:srgbClr val="000000"/>
                </a:solidFill>
              </a:rPr>
              <a:t>Modeling with the selected features "Q18" "Q40" "Q11" "Q6" "Q20" "Q17" "Q41" "Q9"</a:t>
            </a:r>
            <a:endParaRPr sz="1600">
              <a:solidFill>
                <a:srgbClr val="000000"/>
              </a:solidFill>
            </a:endParaRPr>
          </a:p>
          <a:p>
            <a:pPr marL="1828800" lvl="3" indent="-330200" algn="l" rtl="0">
              <a:spcBef>
                <a:spcPts val="0"/>
              </a:spcBef>
              <a:spcAft>
                <a:spcPts val="0"/>
              </a:spcAft>
              <a:buClr>
                <a:srgbClr val="000000"/>
              </a:buClr>
              <a:buSzPts val="1600"/>
              <a:buChar char="●"/>
            </a:pPr>
            <a:r>
              <a:rPr lang="en" sz="1600">
                <a:solidFill>
                  <a:srgbClr val="000000"/>
                </a:solidFill>
              </a:rPr>
              <a:t>NB_model1 &lt;- naive_bayes(Divorce ~ ., data = train1Dat, usekernel = T) </a:t>
            </a:r>
            <a:endParaRPr sz="1600">
              <a:solidFill>
                <a:srgbClr val="000000"/>
              </a:solidFill>
            </a:endParaRPr>
          </a:p>
          <a:p>
            <a:pPr marL="1371600" lvl="2" indent="-330200" algn="l" rtl="0">
              <a:spcBef>
                <a:spcPts val="0"/>
              </a:spcBef>
              <a:spcAft>
                <a:spcPts val="0"/>
              </a:spcAft>
              <a:buClr>
                <a:srgbClr val="000000"/>
              </a:buClr>
              <a:buSzPts val="1600"/>
              <a:buChar char="■"/>
            </a:pPr>
            <a:r>
              <a:rPr lang="en" sz="1600">
                <a:solidFill>
                  <a:srgbClr val="000000"/>
                </a:solidFill>
              </a:rPr>
              <a:t>Predicted the test results with testing set.</a:t>
            </a:r>
            <a:endParaRPr sz="1600">
              <a:solidFill>
                <a:srgbClr val="000000"/>
              </a:solidFill>
            </a:endParaRPr>
          </a:p>
          <a:p>
            <a:pPr marL="1828800" lvl="3" indent="-330200" algn="l" rtl="0">
              <a:spcBef>
                <a:spcPts val="0"/>
              </a:spcBef>
              <a:spcAft>
                <a:spcPts val="0"/>
              </a:spcAft>
              <a:buClr>
                <a:srgbClr val="000000"/>
              </a:buClr>
              <a:buSzPts val="1600"/>
              <a:buChar char="●"/>
            </a:pPr>
            <a:r>
              <a:rPr lang="en" sz="1600">
                <a:solidFill>
                  <a:srgbClr val="000000"/>
                </a:solidFill>
              </a:rPr>
              <a:t>NB_prediction1 &lt;- predict(NB_model1, test1Dat[, -1])</a:t>
            </a:r>
            <a:endParaRPr sz="1600">
              <a:solidFill>
                <a:srgbClr val="000000"/>
              </a:solidFill>
            </a:endParaRPr>
          </a:p>
          <a:p>
            <a:pPr marL="1371600" lvl="2" indent="-330200" algn="l" rtl="0">
              <a:spcBef>
                <a:spcPts val="0"/>
              </a:spcBef>
              <a:spcAft>
                <a:spcPts val="0"/>
              </a:spcAft>
              <a:buClr>
                <a:srgbClr val="000000"/>
              </a:buClr>
              <a:buSzPts val="1600"/>
              <a:buChar char="■"/>
            </a:pPr>
            <a:r>
              <a:rPr lang="en" sz="1600">
                <a:solidFill>
                  <a:srgbClr val="000000"/>
                </a:solidFill>
              </a:rPr>
              <a:t>Created a confusion matrix and printed the accuracy to see how well the model worked.</a:t>
            </a:r>
            <a:endParaRPr sz="1600">
              <a:solidFill>
                <a:srgbClr val="000000"/>
              </a:solidFill>
            </a:endParaRPr>
          </a:p>
          <a:p>
            <a:pPr marL="1371600" lvl="2" indent="-323850" algn="l" rtl="0">
              <a:spcBef>
                <a:spcPts val="0"/>
              </a:spcBef>
              <a:spcAft>
                <a:spcPts val="0"/>
              </a:spcAft>
              <a:buClr>
                <a:srgbClr val="000000"/>
              </a:buClr>
              <a:buSzPts val="1500"/>
              <a:buChar char="■"/>
            </a:pPr>
            <a:r>
              <a:rPr lang="en" sz="1600">
                <a:solidFill>
                  <a:srgbClr val="000000"/>
                </a:solidFill>
              </a:rPr>
              <a:t>Testing Accuracy: 98%</a:t>
            </a:r>
            <a:endParaRPr sz="1500">
              <a:solidFill>
                <a:srgbClr val="000000"/>
              </a:solidFill>
            </a:endParaRPr>
          </a:p>
          <a:p>
            <a:pPr marL="914400" lvl="0" indent="0" algn="l" rtl="0">
              <a:spcBef>
                <a:spcPts val="1200"/>
              </a:spcBef>
              <a:spcAft>
                <a:spcPts val="0"/>
              </a:spcAft>
              <a:buNone/>
            </a:pPr>
            <a:endParaRPr sz="1700">
              <a:solidFill>
                <a:srgbClr val="000000"/>
              </a:solidFill>
            </a:endParaRPr>
          </a:p>
          <a:p>
            <a:pPr marL="0" lvl="0" indent="0" algn="l" rtl="0">
              <a:spcBef>
                <a:spcPts val="1200"/>
              </a:spcBef>
              <a:spcAft>
                <a:spcPts val="0"/>
              </a:spcAft>
              <a:buNone/>
            </a:pPr>
            <a:endParaRPr>
              <a:solidFill>
                <a:srgbClr val="000000"/>
              </a:solidFill>
            </a:endParaRPr>
          </a:p>
          <a:p>
            <a:pPr marL="0" lvl="0" indent="0" algn="l" rtl="0">
              <a:spcBef>
                <a:spcPts val="1200"/>
              </a:spcBef>
              <a:spcAft>
                <a:spcPts val="1200"/>
              </a:spcAft>
              <a:buNone/>
            </a:pPr>
            <a:endParaRPr>
              <a:solidFill>
                <a:srgbClr val="000000"/>
              </a:solidFill>
            </a:endParaRPr>
          </a:p>
        </p:txBody>
      </p:sp>
      <p:pic>
        <p:nvPicPr>
          <p:cNvPr id="328" name="Google Shape;328;p49"/>
          <p:cNvPicPr preferRelativeResize="0"/>
          <p:nvPr/>
        </p:nvPicPr>
        <p:blipFill>
          <a:blip r:embed="rId3">
            <a:alphaModFix/>
          </a:blip>
          <a:stretch>
            <a:fillRect/>
          </a:stretch>
        </p:blipFill>
        <p:spPr>
          <a:xfrm>
            <a:off x="6526200" y="864241"/>
            <a:ext cx="2561250" cy="3415011"/>
          </a:xfrm>
          <a:prstGeom prst="rect">
            <a:avLst/>
          </a:prstGeom>
          <a:noFill/>
          <a:ln>
            <a:noFill/>
          </a:ln>
        </p:spPr>
      </p:pic>
      <p:sp>
        <p:nvSpPr>
          <p:cNvPr id="329" name="Google Shape;329;p49"/>
          <p:cNvSpPr/>
          <p:nvPr/>
        </p:nvSpPr>
        <p:spPr>
          <a:xfrm>
            <a:off x="7379797" y="1970074"/>
            <a:ext cx="1022400" cy="138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333"/>
        <p:cNvGrpSpPr/>
        <p:nvPr/>
      </p:nvGrpSpPr>
      <p:grpSpPr>
        <a:xfrm>
          <a:off x="0" y="0"/>
          <a:ext cx="0" cy="0"/>
          <a:chOff x="0" y="0"/>
          <a:chExt cx="0" cy="0"/>
        </a:xfrm>
      </p:grpSpPr>
      <p:sp>
        <p:nvSpPr>
          <p:cNvPr id="334" name="Google Shape;334;p50"/>
          <p:cNvSpPr txBox="1">
            <a:spLocks noGrp="1"/>
          </p:cNvSpPr>
          <p:nvPr>
            <p:ph type="title"/>
          </p:nvPr>
        </p:nvSpPr>
        <p:spPr>
          <a:xfrm>
            <a:off x="311700" y="236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Result for Research Question 3 </a:t>
            </a:r>
            <a:endParaRPr/>
          </a:p>
        </p:txBody>
      </p:sp>
      <p:sp>
        <p:nvSpPr>
          <p:cNvPr id="335" name="Google Shape;335;p50"/>
          <p:cNvSpPr txBox="1">
            <a:spLocks noGrp="1"/>
          </p:cNvSpPr>
          <p:nvPr>
            <p:ph type="body" idx="1"/>
          </p:nvPr>
        </p:nvSpPr>
        <p:spPr>
          <a:xfrm>
            <a:off x="390825" y="920950"/>
            <a:ext cx="8520600" cy="117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solidFill>
                  <a:srgbClr val="3D85C6"/>
                </a:solidFill>
              </a:rPr>
              <a:t>How accurately can the models predict how many couples are heading towards a divorce? </a:t>
            </a:r>
            <a:endParaRPr sz="2300">
              <a:solidFill>
                <a:srgbClr val="000000"/>
              </a:solidFill>
            </a:endParaRPr>
          </a:p>
          <a:p>
            <a:pPr marL="0" lvl="0" indent="0" algn="l" rtl="0">
              <a:spcBef>
                <a:spcPts val="1200"/>
              </a:spcBef>
              <a:spcAft>
                <a:spcPts val="1200"/>
              </a:spcAft>
              <a:buNone/>
            </a:pPr>
            <a:endParaRPr>
              <a:solidFill>
                <a:srgbClr val="000000"/>
              </a:solidFill>
            </a:endParaRPr>
          </a:p>
        </p:txBody>
      </p:sp>
      <p:sp>
        <p:nvSpPr>
          <p:cNvPr id="336" name="Google Shape;336;p50"/>
          <p:cNvSpPr txBox="1"/>
          <p:nvPr/>
        </p:nvSpPr>
        <p:spPr>
          <a:xfrm>
            <a:off x="479850" y="3814644"/>
            <a:ext cx="8184300" cy="8391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Average"/>
              <a:buChar char="●"/>
            </a:pPr>
            <a:r>
              <a:rPr lang="en" sz="1600">
                <a:latin typeface="Average"/>
                <a:ea typeface="Average"/>
                <a:cs typeface="Average"/>
                <a:sym typeface="Average"/>
              </a:rPr>
              <a:t>High accuracy can be achieved with all the prediction models based on all the 54 features. </a:t>
            </a:r>
            <a:endParaRPr sz="1600">
              <a:latin typeface="Average"/>
              <a:ea typeface="Average"/>
              <a:cs typeface="Average"/>
              <a:sym typeface="Average"/>
            </a:endParaRPr>
          </a:p>
          <a:p>
            <a:pPr marL="457200" lvl="0" indent="-330200" algn="l" rtl="0">
              <a:lnSpc>
                <a:spcPct val="115000"/>
              </a:lnSpc>
              <a:spcBef>
                <a:spcPts val="0"/>
              </a:spcBef>
              <a:spcAft>
                <a:spcPts val="0"/>
              </a:spcAft>
              <a:buSzPts val="1600"/>
              <a:buFont typeface="Average"/>
              <a:buChar char="●"/>
            </a:pPr>
            <a:r>
              <a:rPr lang="en" sz="1600">
                <a:latin typeface="Average"/>
                <a:ea typeface="Average"/>
                <a:cs typeface="Average"/>
                <a:sym typeface="Average"/>
              </a:rPr>
              <a:t>After selecting the most important 8 features, the high accuracy can still be obtained.</a:t>
            </a:r>
            <a:endParaRPr sz="1600">
              <a:latin typeface="Average"/>
              <a:ea typeface="Average"/>
              <a:cs typeface="Average"/>
              <a:sym typeface="Average"/>
            </a:endParaRPr>
          </a:p>
          <a:p>
            <a:pPr marL="0" lvl="0" indent="0" algn="l" rtl="0">
              <a:spcBef>
                <a:spcPts val="0"/>
              </a:spcBef>
              <a:spcAft>
                <a:spcPts val="0"/>
              </a:spcAft>
              <a:buNone/>
            </a:pPr>
            <a:endParaRPr>
              <a:latin typeface="Average"/>
              <a:ea typeface="Average"/>
              <a:cs typeface="Average"/>
              <a:sym typeface="Average"/>
            </a:endParaRPr>
          </a:p>
        </p:txBody>
      </p:sp>
      <p:pic>
        <p:nvPicPr>
          <p:cNvPr id="337" name="Google Shape;337;p50"/>
          <p:cNvPicPr preferRelativeResize="0"/>
          <p:nvPr/>
        </p:nvPicPr>
        <p:blipFill>
          <a:blip r:embed="rId3">
            <a:alphaModFix/>
          </a:blip>
          <a:stretch>
            <a:fillRect/>
          </a:stretch>
        </p:blipFill>
        <p:spPr>
          <a:xfrm>
            <a:off x="700925" y="1891350"/>
            <a:ext cx="7223624" cy="17635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341"/>
        <p:cNvGrpSpPr/>
        <p:nvPr/>
      </p:nvGrpSpPr>
      <p:grpSpPr>
        <a:xfrm>
          <a:off x="0" y="0"/>
          <a:ext cx="0" cy="0"/>
          <a:chOff x="0" y="0"/>
          <a:chExt cx="0" cy="0"/>
        </a:xfrm>
      </p:grpSpPr>
      <p:sp>
        <p:nvSpPr>
          <p:cNvPr id="342" name="Google Shape;342;p51"/>
          <p:cNvSpPr txBox="1">
            <a:spLocks noGrp="1"/>
          </p:cNvSpPr>
          <p:nvPr>
            <p:ph type="title"/>
          </p:nvPr>
        </p:nvSpPr>
        <p:spPr>
          <a:xfrm>
            <a:off x="311700" y="236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Limitations</a:t>
            </a:r>
            <a:endParaRPr/>
          </a:p>
        </p:txBody>
      </p:sp>
      <p:sp>
        <p:nvSpPr>
          <p:cNvPr id="343" name="Google Shape;343;p51"/>
          <p:cNvSpPr txBox="1">
            <a:spLocks noGrp="1"/>
          </p:cNvSpPr>
          <p:nvPr>
            <p:ph type="body" idx="1"/>
          </p:nvPr>
        </p:nvSpPr>
        <p:spPr>
          <a:xfrm>
            <a:off x="390825" y="920950"/>
            <a:ext cx="8520600" cy="1176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n">
                <a:solidFill>
                  <a:srgbClr val="000000"/>
                </a:solidFill>
              </a:rPr>
              <a:t>There weren’t much attributes to work with to get a full understanding of the first dataset</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If there are more attributes, we could’ve gotten a better and deeper insight of which couples would lead into a divorce such as:</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Income</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Number of family members for the couples</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Race</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State</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Country</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Time</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This dataset is just a overall survey that doesn’t have much information, so we had to add another dataset to get more insight of what is happening in the world with divorces.</a:t>
            </a:r>
            <a:endParaRPr>
              <a:solidFill>
                <a:srgbClr val="000000"/>
              </a:solidFill>
            </a:endParaRPr>
          </a:p>
          <a:p>
            <a:pPr marL="0" lvl="0" indent="0" algn="l" rtl="0">
              <a:spcBef>
                <a:spcPts val="1200"/>
              </a:spcBef>
              <a:spcAft>
                <a:spcPts val="1200"/>
              </a:spcAft>
              <a:buNone/>
            </a:pPr>
            <a:endParaRPr>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Research Questions</a:t>
            </a:r>
            <a:endParaRPr/>
          </a:p>
        </p:txBody>
      </p:sp>
      <p:sp>
        <p:nvSpPr>
          <p:cNvPr id="80" name="Google Shape;80;p16"/>
          <p:cNvSpPr txBox="1">
            <a:spLocks noGrp="1"/>
          </p:cNvSpPr>
          <p:nvPr>
            <p:ph type="body" idx="1"/>
          </p:nvPr>
        </p:nvSpPr>
        <p:spPr>
          <a:xfrm>
            <a:off x="311700" y="1017725"/>
            <a:ext cx="8520600" cy="34026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endParaRPr sz="1300">
              <a:solidFill>
                <a:srgbClr val="000000"/>
              </a:solidFill>
            </a:endParaRPr>
          </a:p>
          <a:p>
            <a:pPr marL="457200" lvl="0" indent="-363696" algn="l" rtl="0">
              <a:spcBef>
                <a:spcPts val="1200"/>
              </a:spcBef>
              <a:spcAft>
                <a:spcPts val="0"/>
              </a:spcAft>
              <a:buClr>
                <a:srgbClr val="3D85C6"/>
              </a:buClr>
              <a:buSzPct val="100000"/>
              <a:buAutoNum type="arabicPeriod"/>
            </a:pPr>
            <a:r>
              <a:rPr lang="en" sz="2300">
                <a:solidFill>
                  <a:srgbClr val="3D85C6"/>
                </a:solidFill>
              </a:rPr>
              <a:t>Which factors could lead to a divorce? </a:t>
            </a:r>
            <a:endParaRPr sz="2300">
              <a:solidFill>
                <a:srgbClr val="3D85C6"/>
              </a:solidFill>
            </a:endParaRPr>
          </a:p>
          <a:p>
            <a:pPr marL="914400" lvl="0" indent="-304958" algn="l" rtl="0">
              <a:spcBef>
                <a:spcPts val="0"/>
              </a:spcBef>
              <a:spcAft>
                <a:spcPts val="0"/>
              </a:spcAft>
              <a:buClr>
                <a:srgbClr val="000000"/>
              </a:buClr>
              <a:buSzPct val="100000"/>
              <a:buChar char="-"/>
            </a:pPr>
            <a:r>
              <a:rPr lang="en" sz="1300">
                <a:solidFill>
                  <a:srgbClr val="000000"/>
                </a:solidFill>
              </a:rPr>
              <a:t>Based on how correlated the attributes and factors are, we can determine which psychological factor or statement will lead to a divorce</a:t>
            </a:r>
            <a:endParaRPr sz="1300">
              <a:solidFill>
                <a:srgbClr val="000000"/>
              </a:solidFill>
            </a:endParaRPr>
          </a:p>
          <a:p>
            <a:pPr marL="457200" lvl="0" indent="-363696" algn="l" rtl="0">
              <a:spcBef>
                <a:spcPts val="0"/>
              </a:spcBef>
              <a:spcAft>
                <a:spcPts val="0"/>
              </a:spcAft>
              <a:buClr>
                <a:srgbClr val="3D85C6"/>
              </a:buClr>
              <a:buSzPct val="100000"/>
              <a:buAutoNum type="arabicPeriod"/>
            </a:pPr>
            <a:r>
              <a:rPr lang="en" sz="2300">
                <a:solidFill>
                  <a:srgbClr val="3D85C6"/>
                </a:solidFill>
              </a:rPr>
              <a:t>What is the current situation of divorce in the US? Is it still a topic that need to be seriously considered compared to other countries?</a:t>
            </a:r>
            <a:endParaRPr sz="2300">
              <a:solidFill>
                <a:srgbClr val="3D85C6"/>
              </a:solidFill>
            </a:endParaRPr>
          </a:p>
          <a:p>
            <a:pPr marL="914400" lvl="0" indent="-304958" algn="l" rtl="0">
              <a:spcBef>
                <a:spcPts val="0"/>
              </a:spcBef>
              <a:spcAft>
                <a:spcPts val="0"/>
              </a:spcAft>
              <a:buClr>
                <a:srgbClr val="000000"/>
              </a:buClr>
              <a:buSzPct val="100000"/>
              <a:buChar char="-"/>
            </a:pPr>
            <a:r>
              <a:rPr lang="en" sz="1300">
                <a:solidFill>
                  <a:srgbClr val="000000"/>
                </a:solidFill>
              </a:rPr>
              <a:t>A dataset included in order to analyze the rate (world_divorces_per_1000_people.csv). This analysis will help us visualize how divorce impacts the nations and emphasizing  how important divorce can play a role in the society. </a:t>
            </a:r>
            <a:endParaRPr sz="1300">
              <a:solidFill>
                <a:srgbClr val="000000"/>
              </a:solidFill>
            </a:endParaRPr>
          </a:p>
          <a:p>
            <a:pPr marL="457200" lvl="0" indent="-363696" algn="l" rtl="0">
              <a:spcBef>
                <a:spcPts val="0"/>
              </a:spcBef>
              <a:spcAft>
                <a:spcPts val="0"/>
              </a:spcAft>
              <a:buClr>
                <a:srgbClr val="3D85C6"/>
              </a:buClr>
              <a:buSzPct val="100000"/>
              <a:buAutoNum type="arabicPeriod"/>
            </a:pPr>
            <a:r>
              <a:rPr lang="en" sz="2300">
                <a:solidFill>
                  <a:srgbClr val="3D85C6"/>
                </a:solidFill>
              </a:rPr>
              <a:t>How accurately can the models predict on how many couples are heading towards a divorce? </a:t>
            </a:r>
            <a:endParaRPr sz="2300">
              <a:solidFill>
                <a:srgbClr val="3D85C6"/>
              </a:solidFill>
            </a:endParaRPr>
          </a:p>
          <a:p>
            <a:pPr marL="914400" lvl="0" indent="-304958" algn="l" rtl="0">
              <a:spcBef>
                <a:spcPts val="0"/>
              </a:spcBef>
              <a:spcAft>
                <a:spcPts val="0"/>
              </a:spcAft>
              <a:buClr>
                <a:srgbClr val="000000"/>
              </a:buClr>
              <a:buSzPct val="100000"/>
              <a:buChar char="-"/>
            </a:pPr>
            <a:r>
              <a:rPr lang="en" sz="1300">
                <a:solidFill>
                  <a:srgbClr val="000000"/>
                </a:solidFill>
              </a:rPr>
              <a:t>Using Python and R Studio, we will determine how efficient and true the models will predict based on many algorithms (Logistic Regression, Random Forest, KNN, and Naive Bayes )</a:t>
            </a:r>
            <a:endParaRPr sz="1300">
              <a:solidFill>
                <a:srgbClr val="00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347"/>
        <p:cNvGrpSpPr/>
        <p:nvPr/>
      </p:nvGrpSpPr>
      <p:grpSpPr>
        <a:xfrm>
          <a:off x="0" y="0"/>
          <a:ext cx="0" cy="0"/>
          <a:chOff x="0" y="0"/>
          <a:chExt cx="0" cy="0"/>
        </a:xfrm>
      </p:grpSpPr>
      <p:sp>
        <p:nvSpPr>
          <p:cNvPr id="348" name="Google Shape;34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Conclusion </a:t>
            </a:r>
            <a:endParaRPr/>
          </a:p>
        </p:txBody>
      </p:sp>
      <p:sp>
        <p:nvSpPr>
          <p:cNvPr id="349" name="Google Shape;349;p52"/>
          <p:cNvSpPr txBox="1">
            <a:spLocks noGrp="1"/>
          </p:cNvSpPr>
          <p:nvPr>
            <p:ph type="body" idx="1"/>
          </p:nvPr>
        </p:nvSpPr>
        <p:spPr>
          <a:xfrm>
            <a:off x="694575" y="143400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xxxxxcccxx</a:t>
            </a:r>
            <a:endParaRPr/>
          </a:p>
        </p:txBody>
      </p:sp>
      <p:sp>
        <p:nvSpPr>
          <p:cNvPr id="350" name="Google Shape;350;p52"/>
          <p:cNvSpPr txBox="1"/>
          <p:nvPr/>
        </p:nvSpPr>
        <p:spPr>
          <a:xfrm>
            <a:off x="262050" y="1102650"/>
            <a:ext cx="8619900" cy="37080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Font typeface="Average"/>
              <a:buChar char="●"/>
            </a:pPr>
            <a:r>
              <a:rPr lang="en" sz="1800">
                <a:latin typeface="Average"/>
                <a:ea typeface="Average"/>
                <a:cs typeface="Average"/>
                <a:sym typeface="Average"/>
              </a:rPr>
              <a:t>Several factors, communication issues and aggression during arguments, can significantly increase the likelihood of a divorce.  </a:t>
            </a:r>
            <a:endParaRPr sz="1800">
              <a:latin typeface="Average"/>
              <a:ea typeface="Average"/>
              <a:cs typeface="Average"/>
              <a:sym typeface="Average"/>
            </a:endParaRPr>
          </a:p>
          <a:p>
            <a:pPr marL="457200" lvl="0" indent="-342900" algn="l" rtl="0">
              <a:spcBef>
                <a:spcPts val="0"/>
              </a:spcBef>
              <a:spcAft>
                <a:spcPts val="0"/>
              </a:spcAft>
              <a:buSzPts val="1800"/>
              <a:buFont typeface="Average"/>
              <a:buChar char="●"/>
            </a:pPr>
            <a:r>
              <a:rPr lang="en" sz="1800">
                <a:latin typeface="Average"/>
                <a:ea typeface="Average"/>
                <a:cs typeface="Average"/>
                <a:sym typeface="Average"/>
              </a:rPr>
              <a:t>Despite recent declines, the US divorce rate is still higher than other countries with comparable demographics. </a:t>
            </a:r>
            <a:endParaRPr sz="1800">
              <a:latin typeface="Average"/>
              <a:ea typeface="Average"/>
              <a:cs typeface="Average"/>
              <a:sym typeface="Average"/>
            </a:endParaRPr>
          </a:p>
          <a:p>
            <a:pPr marL="457200" lvl="0" indent="-342900" algn="just" rtl="0">
              <a:lnSpc>
                <a:spcPct val="115000"/>
              </a:lnSpc>
              <a:spcBef>
                <a:spcPts val="0"/>
              </a:spcBef>
              <a:spcAft>
                <a:spcPts val="0"/>
              </a:spcAft>
              <a:buSzPts val="1800"/>
              <a:buFont typeface="Average"/>
              <a:buChar char="●"/>
            </a:pPr>
            <a:r>
              <a:rPr lang="en" sz="1800">
                <a:latin typeface="Average"/>
                <a:ea typeface="Average"/>
                <a:cs typeface="Average"/>
                <a:sym typeface="Average"/>
              </a:rPr>
              <a:t>The predictive models that were tested demonstrated different levels of success in predicting divorce, with all of the model algorithms exhibiting the highest level of accuracy.</a:t>
            </a:r>
            <a:endParaRPr sz="1800">
              <a:latin typeface="Average"/>
              <a:ea typeface="Average"/>
              <a:cs typeface="Average"/>
              <a:sym typeface="Average"/>
            </a:endParaRPr>
          </a:p>
          <a:p>
            <a:pPr marL="457200" lvl="0" indent="-342900" algn="just" rtl="0">
              <a:lnSpc>
                <a:spcPct val="115000"/>
              </a:lnSpc>
              <a:spcBef>
                <a:spcPts val="0"/>
              </a:spcBef>
              <a:spcAft>
                <a:spcPts val="0"/>
              </a:spcAft>
              <a:buSzPts val="1800"/>
              <a:buFont typeface="Average"/>
              <a:buChar char="●"/>
            </a:pPr>
            <a:r>
              <a:rPr lang="en" sz="1800">
                <a:latin typeface="Average"/>
                <a:ea typeface="Average"/>
                <a:cs typeface="Average"/>
                <a:sym typeface="Average"/>
              </a:rPr>
              <a:t>In order to decrease the risk of divorce, further research is needed to increase the precision of forecasting marital outcomes and to emphasize the significance of improving communication and conflict resolution skills to minimize the likelihood of divorce.</a:t>
            </a:r>
            <a:endParaRPr sz="1800">
              <a:latin typeface="Average"/>
              <a:ea typeface="Average"/>
              <a:cs typeface="Average"/>
              <a:sym typeface="Average"/>
            </a:endParaRPr>
          </a:p>
          <a:p>
            <a:pPr marL="457200" lvl="0" indent="0" algn="l" rtl="0">
              <a:spcBef>
                <a:spcPts val="0"/>
              </a:spcBef>
              <a:spcAft>
                <a:spcPts val="0"/>
              </a:spcAft>
              <a:buNone/>
            </a:pPr>
            <a:endParaRPr sz="12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354"/>
        <p:cNvGrpSpPr/>
        <p:nvPr/>
      </p:nvGrpSpPr>
      <p:grpSpPr>
        <a:xfrm>
          <a:off x="0" y="0"/>
          <a:ext cx="0" cy="0"/>
          <a:chOff x="0" y="0"/>
          <a:chExt cx="0" cy="0"/>
        </a:xfrm>
      </p:grpSpPr>
      <p:sp>
        <p:nvSpPr>
          <p:cNvPr id="355" name="Google Shape;355;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References</a:t>
            </a:r>
            <a:endParaRPr/>
          </a:p>
        </p:txBody>
      </p:sp>
      <p:sp>
        <p:nvSpPr>
          <p:cNvPr id="356" name="Google Shape;356;p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rgbClr val="B45F06"/>
              </a:buClr>
              <a:buSzPts val="1800"/>
              <a:buChar char="-"/>
            </a:pPr>
            <a:r>
              <a:rPr lang="en" u="sng">
                <a:solidFill>
                  <a:srgbClr val="B45F06"/>
                </a:solidFill>
                <a:hlinkClick r:id="rId3">
                  <a:extLst>
                    <a:ext uri="{A12FA001-AC4F-418D-AE19-62706E023703}">
                      <ahyp:hlinkClr xmlns:ahyp="http://schemas.microsoft.com/office/drawing/2018/hyperlinkcolor" val="tx"/>
                    </a:ext>
                  </a:extLst>
                </a:hlinkClick>
              </a:rPr>
              <a:t>https://archive.ics.uci.edu/ml/datasets/Divorce+Predictors+data+set#</a:t>
            </a:r>
            <a:r>
              <a:rPr lang="en">
                <a:solidFill>
                  <a:srgbClr val="B45F06"/>
                </a:solidFill>
              </a:rPr>
              <a:t>  [1]</a:t>
            </a:r>
            <a:endParaRPr>
              <a:solidFill>
                <a:srgbClr val="B45F06"/>
              </a:solidFill>
            </a:endParaRPr>
          </a:p>
          <a:p>
            <a:pPr marL="457200" lvl="0" indent="-342900" algn="l" rtl="0">
              <a:spcBef>
                <a:spcPts val="0"/>
              </a:spcBef>
              <a:spcAft>
                <a:spcPts val="0"/>
              </a:spcAft>
              <a:buClr>
                <a:srgbClr val="B45F06"/>
              </a:buClr>
              <a:buSzPts val="1800"/>
              <a:buChar char="-"/>
            </a:pPr>
            <a:r>
              <a:rPr lang="en" u="sng">
                <a:solidFill>
                  <a:srgbClr val="B45F06"/>
                </a:solidFill>
                <a:hlinkClick r:id="rId4">
                  <a:extLst>
                    <a:ext uri="{A12FA001-AC4F-418D-AE19-62706E023703}">
                      <ahyp:hlinkClr xmlns:ahyp="http://schemas.microsoft.com/office/drawing/2018/hyperlinkcolor" val="tx"/>
                    </a:ext>
                  </a:extLst>
                </a:hlinkClick>
              </a:rPr>
              <a:t>https://www.analyticsvidhya.com/blog/2015/11/beginners-guide-on-logistic-regression-in-r/#:~:text=log</a:t>
            </a:r>
            <a:r>
              <a:rPr lang="en" u="sng">
                <a:solidFill>
                  <a:srgbClr val="B45F06"/>
                </a:solidFill>
              </a:rPr>
              <a:t>(p%2F1%2Dp,association%20in%20a%20linear%20way.&amp;text=This%20is%20the%20equation%20used%20in%20Logistic%20Regression.</a:t>
            </a:r>
            <a:endParaRPr u="sng">
              <a:solidFill>
                <a:srgbClr val="B45F06"/>
              </a:solidFill>
            </a:endParaRPr>
          </a:p>
          <a:p>
            <a:pPr marL="457200" lvl="0" indent="-342900" algn="l" rtl="0">
              <a:spcBef>
                <a:spcPts val="0"/>
              </a:spcBef>
              <a:spcAft>
                <a:spcPts val="0"/>
              </a:spcAft>
              <a:buClr>
                <a:srgbClr val="B45F06"/>
              </a:buClr>
              <a:buSzPts val="1800"/>
              <a:buChar char="-"/>
            </a:pPr>
            <a:r>
              <a:rPr lang="en" u="sng">
                <a:solidFill>
                  <a:srgbClr val="B45F06"/>
                </a:solidFill>
                <a:hlinkClick r:id="rId5">
                  <a:extLst>
                    <a:ext uri="{A12FA001-AC4F-418D-AE19-62706E023703}">
                      <ahyp:hlinkClr xmlns:ahyp="http://schemas.microsoft.com/office/drawing/2018/hyperlinkcolor" val="tx"/>
                    </a:ext>
                  </a:extLst>
                </a:hlinkClick>
              </a:rPr>
              <a:t>https://www.kaggle.com/datasets/andrewmvd/divorce-prediction</a:t>
            </a:r>
            <a:endParaRPr u="sng">
              <a:solidFill>
                <a:srgbClr val="B45F06"/>
              </a:solidFill>
            </a:endParaRPr>
          </a:p>
          <a:p>
            <a:pPr marL="457200" lvl="0" indent="-342900" algn="l" rtl="0">
              <a:spcBef>
                <a:spcPts val="0"/>
              </a:spcBef>
              <a:spcAft>
                <a:spcPts val="0"/>
              </a:spcAft>
              <a:buClr>
                <a:srgbClr val="B45F06"/>
              </a:buClr>
              <a:buSzPts val="1800"/>
              <a:buChar char="-"/>
            </a:pPr>
            <a:r>
              <a:rPr lang="en" u="sng">
                <a:solidFill>
                  <a:srgbClr val="B45F06"/>
                </a:solidFill>
                <a:hlinkClick r:id="rId6">
                  <a:extLst>
                    <a:ext uri="{A12FA001-AC4F-418D-AE19-62706E023703}">
                      <ahyp:hlinkClr xmlns:ahyp="http://schemas.microsoft.com/office/drawing/2018/hyperlinkcolor" val="tx"/>
                    </a:ext>
                  </a:extLst>
                </a:hlinkClick>
              </a:rPr>
              <a:t>https://en.wikipedia.org/wiki/Logistic_regression</a:t>
            </a:r>
            <a:endParaRPr>
              <a:solidFill>
                <a:srgbClr val="B45F06"/>
              </a:solidFill>
            </a:endParaRPr>
          </a:p>
          <a:p>
            <a:pPr marL="457200" lvl="0" indent="-342900" algn="l" rtl="0">
              <a:spcBef>
                <a:spcPts val="0"/>
              </a:spcBef>
              <a:spcAft>
                <a:spcPts val="0"/>
              </a:spcAft>
              <a:buClr>
                <a:srgbClr val="B45F06"/>
              </a:buClr>
              <a:buSzPts val="1800"/>
              <a:buChar char="-"/>
            </a:pPr>
            <a:r>
              <a:rPr lang="en" u="sng">
                <a:solidFill>
                  <a:srgbClr val="B45F06"/>
                </a:solidFill>
                <a:hlinkClick r:id="rId7">
                  <a:extLst>
                    <a:ext uri="{A12FA001-AC4F-418D-AE19-62706E023703}">
                      <ahyp:hlinkClr xmlns:ahyp="http://schemas.microsoft.com/office/drawing/2018/hyperlinkcolor" val="tx"/>
                    </a:ext>
                  </a:extLst>
                </a:hlinkClick>
              </a:rPr>
              <a:t>https://ourworldindata.org/marriages-and-divorces</a:t>
            </a:r>
            <a:endParaRPr u="sng">
              <a:solidFill>
                <a:srgbClr val="B45F06"/>
              </a:solidFill>
            </a:endParaRPr>
          </a:p>
          <a:p>
            <a:pPr marL="457200" lvl="0" indent="-342900" algn="l" rtl="0">
              <a:spcBef>
                <a:spcPts val="0"/>
              </a:spcBef>
              <a:spcAft>
                <a:spcPts val="0"/>
              </a:spcAft>
              <a:buClr>
                <a:srgbClr val="B45F06"/>
              </a:buClr>
              <a:buSzPts val="1800"/>
              <a:buChar char="-"/>
            </a:pPr>
            <a:r>
              <a:rPr lang="en">
                <a:solidFill>
                  <a:srgbClr val="B45F06"/>
                </a:solidFill>
              </a:rPr>
              <a:t>Google Images for Background, DIKW Model, and Thank You picture </a:t>
            </a:r>
            <a:endParaRPr>
              <a:solidFill>
                <a:srgbClr val="B45F06"/>
              </a:solidFill>
            </a:endParaRPr>
          </a:p>
          <a:p>
            <a:pPr marL="457200" lvl="0" indent="0" algn="l" rtl="0">
              <a:spcBef>
                <a:spcPts val="1200"/>
              </a:spcBef>
              <a:spcAft>
                <a:spcPts val="1200"/>
              </a:spcAft>
              <a:buNone/>
            </a:pPr>
            <a:endParaRPr>
              <a:solidFill>
                <a:srgbClr val="6FA8DC"/>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62" name="Google Shape;362;p54"/>
          <p:cNvPicPr preferRelativeResize="0"/>
          <p:nvPr/>
        </p:nvPicPr>
        <p:blipFill>
          <a:blip r:embed="rId3">
            <a:alphaModFix/>
          </a:blip>
          <a:stretch>
            <a:fillRect/>
          </a:stretch>
        </p:blipFill>
        <p:spPr>
          <a:xfrm>
            <a:off x="311700" y="477975"/>
            <a:ext cx="8520601" cy="4090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Dataset</a:t>
            </a:r>
            <a:endParaRPr/>
          </a:p>
        </p:txBody>
      </p:sp>
      <p:sp>
        <p:nvSpPr>
          <p:cNvPr id="86" name="Google Shape;86;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
                <a:solidFill>
                  <a:schemeClr val="lt1"/>
                </a:solidFill>
              </a:rPr>
              <a:t>Main Dataset: Divorce Prediction </a:t>
            </a:r>
            <a:r>
              <a:rPr lang="en">
                <a:solidFill>
                  <a:schemeClr val="accent5"/>
                </a:solidFill>
              </a:rPr>
              <a:t>[1]</a:t>
            </a:r>
            <a:endParaRPr>
              <a:solidFill>
                <a:schemeClr val="accent5"/>
              </a:solidFill>
            </a:endParaRPr>
          </a:p>
          <a:p>
            <a:pPr marL="914400" lvl="0" indent="-342900" algn="l" rtl="0">
              <a:spcBef>
                <a:spcPts val="1200"/>
              </a:spcBef>
              <a:spcAft>
                <a:spcPts val="0"/>
              </a:spcAft>
              <a:buClr>
                <a:schemeClr val="lt1"/>
              </a:buClr>
              <a:buSzPts val="1800"/>
              <a:buChar char="➔"/>
            </a:pPr>
            <a:r>
              <a:rPr lang="en" u="sng">
                <a:solidFill>
                  <a:srgbClr val="4A86E8"/>
                </a:solidFill>
                <a:hlinkClick r:id="rId3">
                  <a:extLst>
                    <a:ext uri="{A12FA001-AC4F-418D-AE19-62706E023703}">
                      <ahyp:hlinkClr xmlns:ahyp="http://schemas.microsoft.com/office/drawing/2018/hyperlinkcolor" val="tx"/>
                    </a:ext>
                  </a:extLst>
                </a:hlinkClick>
              </a:rPr>
              <a:t>UCI Machine Learning Repository</a:t>
            </a:r>
            <a:r>
              <a:rPr lang="en">
                <a:solidFill>
                  <a:srgbClr val="4A86E8"/>
                </a:solidFill>
              </a:rPr>
              <a:t> </a:t>
            </a:r>
            <a:endParaRPr>
              <a:solidFill>
                <a:srgbClr val="4A86E8"/>
              </a:solidFill>
            </a:endParaRPr>
          </a:p>
          <a:p>
            <a:pPr marL="914400" lvl="0" indent="-342900" algn="l" rtl="0">
              <a:spcBef>
                <a:spcPts val="0"/>
              </a:spcBef>
              <a:spcAft>
                <a:spcPts val="0"/>
              </a:spcAft>
              <a:buClr>
                <a:schemeClr val="lt1"/>
              </a:buClr>
              <a:buSzPts val="1800"/>
              <a:buChar char="➔"/>
            </a:pPr>
            <a:r>
              <a:rPr lang="en">
                <a:solidFill>
                  <a:schemeClr val="lt1"/>
                </a:solidFill>
              </a:rPr>
              <a:t> A collection of 54 questions/statements asked by psychologist and a therapist to 170 divorced or married couples. </a:t>
            </a:r>
            <a:endParaRPr>
              <a:solidFill>
                <a:schemeClr val="lt1"/>
              </a:solidFill>
            </a:endParaRPr>
          </a:p>
          <a:p>
            <a:pPr marL="914400" lvl="0" indent="-342900" algn="l" rtl="0">
              <a:spcBef>
                <a:spcPts val="0"/>
              </a:spcBef>
              <a:spcAft>
                <a:spcPts val="0"/>
              </a:spcAft>
              <a:buClr>
                <a:schemeClr val="lt1"/>
              </a:buClr>
              <a:buSzPts val="1800"/>
              <a:buChar char="➔"/>
            </a:pPr>
            <a:r>
              <a:rPr lang="en">
                <a:solidFill>
                  <a:schemeClr val="lt1"/>
                </a:solidFill>
              </a:rPr>
              <a:t>CSV file</a:t>
            </a:r>
            <a:endParaRPr>
              <a:solidFill>
                <a:schemeClr val="lt1"/>
              </a:solidFill>
            </a:endParaRPr>
          </a:p>
          <a:p>
            <a:pPr marL="914400" lvl="0" indent="-342900" algn="l" rtl="0">
              <a:spcBef>
                <a:spcPts val="0"/>
              </a:spcBef>
              <a:spcAft>
                <a:spcPts val="0"/>
              </a:spcAft>
              <a:buClr>
                <a:schemeClr val="lt1"/>
              </a:buClr>
              <a:buSzPts val="1800"/>
              <a:buChar char="➔"/>
            </a:pPr>
            <a:r>
              <a:rPr lang="en">
                <a:solidFill>
                  <a:schemeClr val="lt1"/>
                </a:solidFill>
              </a:rPr>
              <a:t>Categorical Values</a:t>
            </a:r>
            <a:endParaRPr>
              <a:solidFill>
                <a:schemeClr val="lt1"/>
              </a:solidFill>
            </a:endParaRPr>
          </a:p>
          <a:p>
            <a:pPr marL="914400" lvl="0" indent="-342900" algn="l" rtl="0">
              <a:spcBef>
                <a:spcPts val="0"/>
              </a:spcBef>
              <a:spcAft>
                <a:spcPts val="0"/>
              </a:spcAft>
              <a:buClr>
                <a:schemeClr val="lt1"/>
              </a:buClr>
              <a:buSzPts val="1800"/>
              <a:buChar char="➔"/>
            </a:pPr>
            <a:r>
              <a:rPr lang="en">
                <a:solidFill>
                  <a:schemeClr val="lt1"/>
                </a:solidFill>
              </a:rPr>
              <a:t>Questions and statements are answered by a graded scale from 0 to 4, where 0 = Never, 1 = Seldom, 2 = Average, 3 = Frequently, and 4 = Always</a:t>
            </a:r>
            <a:endParaRPr>
              <a:solidFill>
                <a:schemeClr val="lt1"/>
              </a:solidFill>
            </a:endParaRPr>
          </a:p>
          <a:p>
            <a:pPr marL="914400" lvl="0" indent="-342900" algn="l" rtl="0">
              <a:spcBef>
                <a:spcPts val="0"/>
              </a:spcBef>
              <a:spcAft>
                <a:spcPts val="0"/>
              </a:spcAft>
              <a:buClr>
                <a:schemeClr val="lt1"/>
              </a:buClr>
              <a:buSzPts val="1800"/>
              <a:buChar char="➔"/>
            </a:pPr>
            <a:r>
              <a:rPr lang="en">
                <a:solidFill>
                  <a:schemeClr val="lt1"/>
                </a:solidFill>
              </a:rPr>
              <a:t>Attributes are labeled by: Q1, Q2, Q3…Q54, Divorce </a:t>
            </a:r>
            <a:endParaRPr>
              <a:solidFill>
                <a:schemeClr val="lt1"/>
              </a:solidFill>
            </a:endParaRPr>
          </a:p>
          <a:p>
            <a:pPr marL="914400" lvl="0" indent="-342900" algn="l" rtl="0">
              <a:spcBef>
                <a:spcPts val="0"/>
              </a:spcBef>
              <a:spcAft>
                <a:spcPts val="0"/>
              </a:spcAft>
              <a:buClr>
                <a:schemeClr val="lt1"/>
              </a:buClr>
              <a:buSzPts val="1800"/>
              <a:buChar char="➔"/>
            </a:pPr>
            <a:r>
              <a:rPr lang="en">
                <a:solidFill>
                  <a:schemeClr val="lt1"/>
                </a:solidFill>
              </a:rPr>
              <a:t>Divorce represented by [0] (No Divorce) or [1] ( Divorce)</a:t>
            </a:r>
            <a:endParaRPr>
              <a:solidFill>
                <a:schemeClr val="lt1"/>
              </a:solidFill>
            </a:endParaRPr>
          </a:p>
          <a:p>
            <a:pPr marL="914400" lvl="0" indent="-342900" algn="l" rtl="0">
              <a:spcBef>
                <a:spcPts val="0"/>
              </a:spcBef>
              <a:spcAft>
                <a:spcPts val="0"/>
              </a:spcAft>
              <a:buClr>
                <a:schemeClr val="lt1"/>
              </a:buClr>
              <a:buSzPts val="1800"/>
              <a:buChar char="➔"/>
            </a:pPr>
            <a:r>
              <a:rPr lang="en">
                <a:solidFill>
                  <a:schemeClr val="lt1"/>
                </a:solidFill>
              </a:rPr>
              <a:t>Each Row represents a ID of a couple</a:t>
            </a:r>
            <a:endParaRPr>
              <a:solidFill>
                <a:schemeClr val="lt1"/>
              </a:solidFill>
            </a:endParaRPr>
          </a:p>
        </p:txBody>
      </p:sp>
      <p:pic>
        <p:nvPicPr>
          <p:cNvPr id="87" name="Google Shape;87;p17"/>
          <p:cNvPicPr preferRelativeResize="0"/>
          <p:nvPr/>
        </p:nvPicPr>
        <p:blipFill>
          <a:blip r:embed="rId4">
            <a:alphaModFix/>
          </a:blip>
          <a:stretch>
            <a:fillRect/>
          </a:stretch>
        </p:blipFill>
        <p:spPr>
          <a:xfrm>
            <a:off x="4204100" y="142275"/>
            <a:ext cx="4828476" cy="1292950"/>
          </a:xfrm>
          <a:prstGeom prst="rect">
            <a:avLst/>
          </a:prstGeom>
          <a:noFill/>
          <a:ln>
            <a:noFill/>
          </a:ln>
        </p:spPr>
      </p:pic>
      <p:pic>
        <p:nvPicPr>
          <p:cNvPr id="88" name="Google Shape;88;p17"/>
          <p:cNvPicPr preferRelativeResize="0"/>
          <p:nvPr/>
        </p:nvPicPr>
        <p:blipFill rotWithShape="1">
          <a:blip r:embed="rId5">
            <a:alphaModFix/>
          </a:blip>
          <a:srcRect b="7209"/>
          <a:stretch/>
        </p:blipFill>
        <p:spPr>
          <a:xfrm>
            <a:off x="1543900" y="269625"/>
            <a:ext cx="2624825" cy="664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92"/>
        <p:cNvGrpSpPr/>
        <p:nvPr/>
      </p:nvGrpSpPr>
      <p:grpSpPr>
        <a:xfrm>
          <a:off x="0" y="0"/>
          <a:ext cx="0" cy="0"/>
          <a:chOff x="0" y="0"/>
          <a:chExt cx="0" cy="0"/>
        </a:xfrm>
      </p:grpSpPr>
      <p:sp>
        <p:nvSpPr>
          <p:cNvPr id="93" name="Google Shape;93;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Divorce Prediction Dataset Before Clean up and Proper Import</a:t>
            </a:r>
            <a:endParaRPr/>
          </a:p>
        </p:txBody>
      </p:sp>
      <p:pic>
        <p:nvPicPr>
          <p:cNvPr id="94" name="Google Shape;94;p18"/>
          <p:cNvPicPr preferRelativeResize="0"/>
          <p:nvPr/>
        </p:nvPicPr>
        <p:blipFill>
          <a:blip r:embed="rId3">
            <a:alphaModFix/>
          </a:blip>
          <a:stretch>
            <a:fillRect/>
          </a:stretch>
        </p:blipFill>
        <p:spPr>
          <a:xfrm>
            <a:off x="389100" y="1330625"/>
            <a:ext cx="8520599" cy="2567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311700" y="425347"/>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Benefits of our Divorce Prediction Dataset</a:t>
            </a:r>
            <a:endParaRPr/>
          </a:p>
        </p:txBody>
      </p:sp>
      <p:sp>
        <p:nvSpPr>
          <p:cNvPr id="100" name="Google Shape;100;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Clr>
                <a:schemeClr val="lt1"/>
              </a:buClr>
              <a:buSzPts val="1900"/>
              <a:buChar char="●"/>
            </a:pPr>
            <a:r>
              <a:rPr lang="en" sz="1900">
                <a:solidFill>
                  <a:schemeClr val="lt1"/>
                </a:solidFill>
              </a:rPr>
              <a:t>The dataset is balanced</a:t>
            </a:r>
            <a:endParaRPr sz="1900">
              <a:solidFill>
                <a:schemeClr val="lt1"/>
              </a:solidFill>
            </a:endParaRPr>
          </a:p>
          <a:p>
            <a:pPr marL="914400" lvl="1" indent="-317500" algn="l" rtl="0">
              <a:spcBef>
                <a:spcPts val="0"/>
              </a:spcBef>
              <a:spcAft>
                <a:spcPts val="0"/>
              </a:spcAft>
              <a:buClr>
                <a:schemeClr val="lt1"/>
              </a:buClr>
              <a:buSzPts val="1400"/>
              <a:buChar char="○"/>
            </a:pPr>
            <a:r>
              <a:rPr lang="en">
                <a:solidFill>
                  <a:schemeClr val="lt1"/>
                </a:solidFill>
              </a:rPr>
              <a:t>49% were divorced, 51% were married.</a:t>
            </a:r>
            <a:endParaRPr>
              <a:solidFill>
                <a:schemeClr val="lt1"/>
              </a:solidFill>
            </a:endParaRPr>
          </a:p>
          <a:p>
            <a:pPr marL="914400" marR="0" lvl="1" indent="-317500" algn="l" rtl="0">
              <a:lnSpc>
                <a:spcPct val="115000"/>
              </a:lnSpc>
              <a:spcBef>
                <a:spcPts val="0"/>
              </a:spcBef>
              <a:spcAft>
                <a:spcPts val="0"/>
              </a:spcAft>
              <a:buClr>
                <a:schemeClr val="lt1"/>
              </a:buClr>
              <a:buSzPts val="1400"/>
              <a:buChar char="○"/>
            </a:pPr>
            <a:r>
              <a:rPr lang="en">
                <a:solidFill>
                  <a:schemeClr val="lt1"/>
                </a:solidFill>
              </a:rPr>
              <a:t>49% were males, 51% were females.</a:t>
            </a:r>
            <a:endParaRPr>
              <a:solidFill>
                <a:schemeClr val="lt1"/>
              </a:solidFill>
            </a:endParaRPr>
          </a:p>
          <a:p>
            <a:pPr marL="457200" lvl="0" indent="-349250" algn="l" rtl="0">
              <a:spcBef>
                <a:spcPts val="0"/>
              </a:spcBef>
              <a:spcAft>
                <a:spcPts val="0"/>
              </a:spcAft>
              <a:buClr>
                <a:schemeClr val="lt1"/>
              </a:buClr>
              <a:buSzPts val="1900"/>
              <a:buChar char="●"/>
            </a:pPr>
            <a:r>
              <a:rPr lang="en" sz="1900">
                <a:solidFill>
                  <a:schemeClr val="lt1"/>
                </a:solidFill>
              </a:rPr>
              <a:t>The samples are diverse</a:t>
            </a:r>
            <a:endParaRPr sz="1900">
              <a:solidFill>
                <a:schemeClr val="lt1"/>
              </a:solidFill>
            </a:endParaRPr>
          </a:p>
          <a:p>
            <a:pPr marL="914400" lvl="1" indent="-317500" algn="l" rtl="0">
              <a:spcBef>
                <a:spcPts val="0"/>
              </a:spcBef>
              <a:spcAft>
                <a:spcPts val="0"/>
              </a:spcAft>
              <a:buClr>
                <a:schemeClr val="lt1"/>
              </a:buClr>
              <a:buSzPts val="1400"/>
              <a:buChar char="○"/>
            </a:pPr>
            <a:r>
              <a:rPr lang="en">
                <a:solidFill>
                  <a:schemeClr val="lt1"/>
                </a:solidFill>
              </a:rPr>
              <a:t>43.5% were married for love and 56.5% were married in an arranged marriage.</a:t>
            </a:r>
            <a:endParaRPr>
              <a:solidFill>
                <a:schemeClr val="lt1"/>
              </a:solidFill>
            </a:endParaRPr>
          </a:p>
          <a:p>
            <a:pPr marL="914400" lvl="1" indent="-317500" algn="l" rtl="0">
              <a:spcBef>
                <a:spcPts val="0"/>
              </a:spcBef>
              <a:spcAft>
                <a:spcPts val="0"/>
              </a:spcAft>
              <a:buClr>
                <a:schemeClr val="lt1"/>
              </a:buClr>
              <a:buSzPts val="1400"/>
              <a:buChar char="○"/>
            </a:pPr>
            <a:r>
              <a:rPr lang="en">
                <a:solidFill>
                  <a:schemeClr val="lt1"/>
                </a:solidFill>
              </a:rPr>
              <a:t>Participants were in different education levels</a:t>
            </a:r>
            <a:endParaRPr>
              <a:solidFill>
                <a:schemeClr val="lt1"/>
              </a:solidFill>
            </a:endParaRPr>
          </a:p>
          <a:p>
            <a:pPr marL="914400" lvl="1" indent="-317500" algn="l" rtl="0">
              <a:spcBef>
                <a:spcPts val="0"/>
              </a:spcBef>
              <a:spcAft>
                <a:spcPts val="0"/>
              </a:spcAft>
              <a:buClr>
                <a:schemeClr val="lt1"/>
              </a:buClr>
              <a:buSzPts val="1400"/>
              <a:buChar char="○"/>
            </a:pPr>
            <a:r>
              <a:rPr lang="en">
                <a:solidFill>
                  <a:schemeClr val="lt1"/>
                </a:solidFill>
              </a:rPr>
              <a:t>Participants had different monthly income</a:t>
            </a:r>
            <a:endParaRPr>
              <a:solidFill>
                <a:schemeClr val="lt1"/>
              </a:solidFill>
            </a:endParaRPr>
          </a:p>
          <a:p>
            <a:pPr marL="457200" lvl="0" indent="-349250" algn="l" rtl="0">
              <a:spcBef>
                <a:spcPts val="0"/>
              </a:spcBef>
              <a:spcAft>
                <a:spcPts val="0"/>
              </a:spcAft>
              <a:buClr>
                <a:schemeClr val="lt1"/>
              </a:buClr>
              <a:buSzPts val="1900"/>
              <a:buChar char="●"/>
            </a:pPr>
            <a:r>
              <a:rPr lang="en" sz="1900">
                <a:solidFill>
                  <a:schemeClr val="lt1"/>
                </a:solidFill>
              </a:rPr>
              <a:t>Possible outliers are avoided</a:t>
            </a:r>
            <a:endParaRPr sz="1900">
              <a:solidFill>
                <a:schemeClr val="lt1"/>
              </a:solidFill>
            </a:endParaRPr>
          </a:p>
          <a:p>
            <a:pPr marL="914400" marR="0" lvl="1" indent="-317500" algn="l" rtl="0">
              <a:lnSpc>
                <a:spcPct val="115000"/>
              </a:lnSpc>
              <a:spcBef>
                <a:spcPts val="0"/>
              </a:spcBef>
              <a:spcAft>
                <a:spcPts val="0"/>
              </a:spcAft>
              <a:buClr>
                <a:schemeClr val="lt1"/>
              </a:buClr>
              <a:buSzPts val="1400"/>
              <a:buChar char="○"/>
            </a:pPr>
            <a:r>
              <a:rPr lang="en">
                <a:solidFill>
                  <a:schemeClr val="lt1"/>
                </a:solidFill>
              </a:rPr>
              <a:t>For the married participant, those who had thoughts of divorce had been excluded. This approach may help to reduce the impact of outliers on the results of the study and increase the accuracy of the findings.</a:t>
            </a:r>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104"/>
        <p:cNvGrpSpPr/>
        <p:nvPr/>
      </p:nvGrpSpPr>
      <p:grpSpPr>
        <a:xfrm>
          <a:off x="0" y="0"/>
          <a:ext cx="0" cy="0"/>
          <a:chOff x="0" y="0"/>
          <a:chExt cx="0" cy="0"/>
        </a:xfrm>
      </p:grpSpPr>
      <p:sp>
        <p:nvSpPr>
          <p:cNvPr id="105" name="Google Shape;105;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Bias in our Divorce Prediction Dataset</a:t>
            </a:r>
            <a:endParaRPr/>
          </a:p>
        </p:txBody>
      </p:sp>
      <p:sp>
        <p:nvSpPr>
          <p:cNvPr id="106" name="Google Shape;106;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lt1"/>
              </a:buClr>
              <a:buSzPts val="1800"/>
              <a:buChar char="●"/>
            </a:pPr>
            <a:r>
              <a:rPr lang="en">
                <a:solidFill>
                  <a:schemeClr val="lt1"/>
                </a:solidFill>
              </a:rPr>
              <a:t>We believe there are a lot of bias in this dataset</a:t>
            </a:r>
            <a:endParaRPr>
              <a:solidFill>
                <a:schemeClr val="lt1"/>
              </a:solidFill>
            </a:endParaRPr>
          </a:p>
          <a:p>
            <a:pPr marL="457200" lvl="0" indent="-342900" algn="l" rtl="0">
              <a:spcBef>
                <a:spcPts val="0"/>
              </a:spcBef>
              <a:spcAft>
                <a:spcPts val="0"/>
              </a:spcAft>
              <a:buClr>
                <a:schemeClr val="lt1"/>
              </a:buClr>
              <a:buSzPts val="1800"/>
              <a:buChar char="●"/>
            </a:pPr>
            <a:r>
              <a:rPr lang="en">
                <a:solidFill>
                  <a:schemeClr val="lt1"/>
                </a:solidFill>
              </a:rPr>
              <a:t>Selection Bias is one problem, because there aren’t much information of the couple given through the dataset</a:t>
            </a:r>
            <a:endParaRPr>
              <a:solidFill>
                <a:schemeClr val="lt1"/>
              </a:solidFill>
            </a:endParaRPr>
          </a:p>
          <a:p>
            <a:pPr marL="914400" lvl="1" indent="-317500" algn="l" rtl="0">
              <a:spcBef>
                <a:spcPts val="0"/>
              </a:spcBef>
              <a:spcAft>
                <a:spcPts val="0"/>
              </a:spcAft>
              <a:buClr>
                <a:schemeClr val="lt1"/>
              </a:buClr>
              <a:buSzPts val="1400"/>
              <a:buChar char="○"/>
            </a:pPr>
            <a:r>
              <a:rPr lang="en">
                <a:solidFill>
                  <a:schemeClr val="lt1"/>
                </a:solidFill>
              </a:rPr>
              <a:t>No Demography</a:t>
            </a:r>
            <a:endParaRPr>
              <a:solidFill>
                <a:schemeClr val="lt1"/>
              </a:solidFill>
            </a:endParaRPr>
          </a:p>
          <a:p>
            <a:pPr marL="914400" lvl="1" indent="-317500" algn="l" rtl="0">
              <a:spcBef>
                <a:spcPts val="0"/>
              </a:spcBef>
              <a:spcAft>
                <a:spcPts val="0"/>
              </a:spcAft>
              <a:buClr>
                <a:schemeClr val="lt1"/>
              </a:buClr>
              <a:buSzPts val="1400"/>
              <a:buChar char="○"/>
            </a:pPr>
            <a:r>
              <a:rPr lang="en">
                <a:solidFill>
                  <a:schemeClr val="lt1"/>
                </a:solidFill>
              </a:rPr>
              <a:t>No Geography</a:t>
            </a:r>
            <a:endParaRPr>
              <a:solidFill>
                <a:schemeClr val="lt1"/>
              </a:solidFill>
            </a:endParaRPr>
          </a:p>
          <a:p>
            <a:pPr marL="914400" lvl="1" indent="-317500" algn="l" rtl="0">
              <a:spcBef>
                <a:spcPts val="0"/>
              </a:spcBef>
              <a:spcAft>
                <a:spcPts val="0"/>
              </a:spcAft>
              <a:buClr>
                <a:schemeClr val="lt1"/>
              </a:buClr>
              <a:buSzPts val="1400"/>
              <a:buChar char="○"/>
            </a:pPr>
            <a:r>
              <a:rPr lang="en">
                <a:solidFill>
                  <a:schemeClr val="lt1"/>
                </a:solidFill>
              </a:rPr>
              <a:t>No Time</a:t>
            </a:r>
            <a:endParaRPr>
              <a:solidFill>
                <a:schemeClr val="lt1"/>
              </a:solidFill>
            </a:endParaRPr>
          </a:p>
          <a:p>
            <a:pPr marL="914400" lvl="1" indent="-317500" algn="l" rtl="0">
              <a:spcBef>
                <a:spcPts val="0"/>
              </a:spcBef>
              <a:spcAft>
                <a:spcPts val="0"/>
              </a:spcAft>
              <a:buClr>
                <a:schemeClr val="lt1"/>
              </a:buClr>
              <a:buSzPts val="1400"/>
              <a:buChar char="○"/>
            </a:pPr>
            <a:r>
              <a:rPr lang="en">
                <a:solidFill>
                  <a:schemeClr val="lt1"/>
                </a:solidFill>
              </a:rPr>
              <a:t>Not all the population that are divorced or married are represented properly</a:t>
            </a:r>
            <a:endParaRPr>
              <a:solidFill>
                <a:schemeClr val="lt1"/>
              </a:solidFill>
            </a:endParaRPr>
          </a:p>
          <a:p>
            <a:pPr marL="457200" lvl="0" indent="-342900" algn="l" rtl="0">
              <a:spcBef>
                <a:spcPts val="0"/>
              </a:spcBef>
              <a:spcAft>
                <a:spcPts val="0"/>
              </a:spcAft>
              <a:buClr>
                <a:schemeClr val="lt1"/>
              </a:buClr>
              <a:buSzPts val="1800"/>
              <a:buChar char="●"/>
            </a:pPr>
            <a:r>
              <a:rPr lang="en">
                <a:solidFill>
                  <a:schemeClr val="lt1"/>
                </a:solidFill>
              </a:rPr>
              <a:t>The population or the dataset size could be increased as well to get a better result on the accuracy of this topic </a:t>
            </a:r>
            <a:endParaRPr>
              <a:solidFill>
                <a:schemeClr val="lt1"/>
              </a:solidFill>
            </a:endParaRPr>
          </a:p>
          <a:p>
            <a:pPr marL="914400" lvl="1" indent="-317500" algn="l" rtl="0">
              <a:spcBef>
                <a:spcPts val="0"/>
              </a:spcBef>
              <a:spcAft>
                <a:spcPts val="0"/>
              </a:spcAft>
              <a:buClr>
                <a:schemeClr val="lt1"/>
              </a:buClr>
              <a:buSzPts val="1400"/>
              <a:buChar char="○"/>
            </a:pPr>
            <a:r>
              <a:rPr lang="en">
                <a:solidFill>
                  <a:schemeClr val="lt1"/>
                </a:solidFill>
              </a:rPr>
              <a:t>Sampling Bias</a:t>
            </a:r>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110"/>
        <p:cNvGrpSpPr/>
        <p:nvPr/>
      </p:nvGrpSpPr>
      <p:grpSpPr>
        <a:xfrm>
          <a:off x="0" y="0"/>
          <a:ext cx="0" cy="0"/>
          <a:chOff x="0" y="0"/>
          <a:chExt cx="0" cy="0"/>
        </a:xfrm>
      </p:grpSpPr>
      <p:sp>
        <p:nvSpPr>
          <p:cNvPr id="111" name="Google Shape;111;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Dataset</a:t>
            </a:r>
            <a:endParaRPr/>
          </a:p>
        </p:txBody>
      </p:sp>
      <p:sp>
        <p:nvSpPr>
          <p:cNvPr id="112" name="Google Shape;112;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rgbClr val="000000"/>
                </a:solidFill>
              </a:rPr>
              <a:t>Questions/Statements:</a:t>
            </a:r>
            <a:endParaRPr>
              <a:solidFill>
                <a:srgbClr val="000000"/>
              </a:solidFill>
            </a:endParaRPr>
          </a:p>
          <a:p>
            <a:pPr marL="0" lvl="0" indent="0" algn="l" rtl="0">
              <a:spcBef>
                <a:spcPts val="1200"/>
              </a:spcBef>
              <a:spcAft>
                <a:spcPts val="1200"/>
              </a:spcAft>
              <a:buNone/>
            </a:pPr>
            <a:endParaRPr>
              <a:solidFill>
                <a:srgbClr val="000000"/>
              </a:solidFill>
            </a:endParaRPr>
          </a:p>
        </p:txBody>
      </p:sp>
      <p:pic>
        <p:nvPicPr>
          <p:cNvPr id="113" name="Google Shape;113;p21"/>
          <p:cNvPicPr preferRelativeResize="0"/>
          <p:nvPr/>
        </p:nvPicPr>
        <p:blipFill>
          <a:blip r:embed="rId3">
            <a:alphaModFix/>
          </a:blip>
          <a:stretch>
            <a:fillRect/>
          </a:stretch>
        </p:blipFill>
        <p:spPr>
          <a:xfrm>
            <a:off x="3107875" y="242875"/>
            <a:ext cx="5430351" cy="4657750"/>
          </a:xfrm>
          <a:prstGeom prst="rect">
            <a:avLst/>
          </a:prstGeom>
          <a:noFill/>
          <a:ln>
            <a:noFill/>
          </a:ln>
        </p:spPr>
      </p:pic>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2768</Words>
  <Application>Microsoft Macintosh PowerPoint</Application>
  <PresentationFormat>On-screen Show (16:9)</PresentationFormat>
  <Paragraphs>252</Paragraphs>
  <Slides>42</Slides>
  <Notes>42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Average</vt:lpstr>
      <vt:lpstr>Oswald</vt:lpstr>
      <vt:lpstr>Arial</vt:lpstr>
      <vt:lpstr>Roboto</vt:lpstr>
      <vt:lpstr>Slate</vt:lpstr>
      <vt:lpstr>Divorce Analysis &amp; Prediction  </vt:lpstr>
      <vt:lpstr>Outline</vt:lpstr>
      <vt:lpstr>Introduction </vt:lpstr>
      <vt:lpstr>Research Questions</vt:lpstr>
      <vt:lpstr>Dataset</vt:lpstr>
      <vt:lpstr>Divorce Prediction Dataset Before Clean up and Proper Import</vt:lpstr>
      <vt:lpstr>Benefits of our Divorce Prediction Dataset</vt:lpstr>
      <vt:lpstr>Bias in our Divorce Prediction Dataset</vt:lpstr>
      <vt:lpstr>Dataset</vt:lpstr>
      <vt:lpstr>Dataset</vt:lpstr>
      <vt:lpstr>Dataset</vt:lpstr>
      <vt:lpstr>Data Loading &amp; Preprocessing</vt:lpstr>
      <vt:lpstr>Data Loading &amp; Preprocessing</vt:lpstr>
      <vt:lpstr>Data Loading &amp; Preprocessing </vt:lpstr>
      <vt:lpstr>Data Exploration - Main Dataset</vt:lpstr>
      <vt:lpstr>PowerPoint Presentation</vt:lpstr>
      <vt:lpstr>Data Exploration - Target Variable</vt:lpstr>
      <vt:lpstr>Correlation Matrix on Main Dataset</vt:lpstr>
      <vt:lpstr>Pair Plots Using Python Q1-Q11 &amp; Q12-Q21 </vt:lpstr>
      <vt:lpstr>Pair Plots Using Python Q22-Q31 &amp; Q32-Q41 </vt:lpstr>
      <vt:lpstr>Pair Plots Using Python Q42-Q51 &amp; Q52-Q54 </vt:lpstr>
      <vt:lpstr>Evaluation and Interpretation for Research Question 1</vt:lpstr>
      <vt:lpstr>Data Exploration - Second Dataset </vt:lpstr>
      <vt:lpstr>Research Question 2 - the current situation of divorce in the US  using R and Tableau </vt:lpstr>
      <vt:lpstr>Research Question 2 - Comparisons with countries in divorce rate using R </vt:lpstr>
      <vt:lpstr>Research Question 2 - Comparisons with countries in divorce rate using R  </vt:lpstr>
      <vt:lpstr>Research Question 2 - Comparisons with countries in divorce rate using R </vt:lpstr>
      <vt:lpstr>Evaluation and Interpretation for Research Question 2 </vt:lpstr>
      <vt:lpstr>Approach </vt:lpstr>
      <vt:lpstr>Model &amp; Algorithm</vt:lpstr>
      <vt:lpstr>Test Set Results using the X Test set</vt:lpstr>
      <vt:lpstr>Evaluation &amp; Interpretation </vt:lpstr>
      <vt:lpstr>Model &amp; Algorithm &amp; Evaluation</vt:lpstr>
      <vt:lpstr>Model &amp; Algorithm &amp; Evaluation</vt:lpstr>
      <vt:lpstr>Model &amp; Algorithm &amp; Evaluation </vt:lpstr>
      <vt:lpstr>Model &amp; Algorithm &amp; Evaluation</vt:lpstr>
      <vt:lpstr>Model &amp; Algorithm &amp; Evaluation</vt:lpstr>
      <vt:lpstr>Result for Research Question 3 </vt:lpstr>
      <vt:lpstr>Limitations</vt:lpstr>
      <vt:lpstr>Conclusion </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Divorce Analysis &amp; Prediction  </dc:title>
  <cp:lastModifiedBy>Sneha Kumaran</cp:lastModifiedBy>
  <cp:revision>1</cp:revision>
  <dcterms:modified xsi:type="dcterms:W3CDTF">2023-05-06T02:40:59Z</dcterms:modified>
</cp:coreProperties>
</file>